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50" r:id="rId5"/>
    <p:sldMasterId id="2147483651" r:id="rId6"/>
  </p:sldMasterIdLst>
  <p:notesMasterIdLst>
    <p:notesMasterId r:id="rId17"/>
  </p:notesMasterIdLst>
  <p:handoutMasterIdLst>
    <p:handoutMasterId r:id="rId18"/>
  </p:handoutMasterIdLst>
  <p:sldIdLst>
    <p:sldId id="1758" r:id="rId7"/>
    <p:sldId id="2043" r:id="rId8"/>
    <p:sldId id="2194" r:id="rId9"/>
    <p:sldId id="2157" r:id="rId10"/>
    <p:sldId id="2055" r:id="rId11"/>
    <p:sldId id="2056" r:id="rId12"/>
    <p:sldId id="2199" r:id="rId13"/>
    <p:sldId id="2200" r:id="rId14"/>
    <p:sldId id="2201" r:id="rId15"/>
    <p:sldId id="2037" r:id="rId16"/>
  </p:sldIdLst>
  <p:sldSz cx="12192000" cy="6858000"/>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Standardabschnitt" id="{9E0C51A9-5DC5-4C49-9DBC-F34CF07656B9}">
          <p14:sldIdLst>
            <p14:sldId id="1758"/>
            <p14:sldId id="2043"/>
            <p14:sldId id="2194"/>
            <p14:sldId id="2157"/>
            <p14:sldId id="2055"/>
            <p14:sldId id="2056"/>
            <p14:sldId id="2199"/>
            <p14:sldId id="2200"/>
            <p14:sldId id="2201"/>
            <p14:sldId id="2037"/>
          </p14:sldIdLst>
        </p14:section>
        <p14:section name="Backup" id="{E021CA4C-A85F-4313-B5E1-53195F82F7D1}">
          <p14:sldIdLst/>
        </p14:section>
      </p14:sectionLst>
    </p:ext>
    <p:ext uri="{EFAFB233-063F-42B5-8137-9DF3F51BA10A}">
      <p15:sldGuideLst xmlns:p15="http://schemas.microsoft.com/office/powerpoint/2012/main">
        <p15:guide id="1" orient="horz" pos="2160" userDrawn="1">
          <p15:clr>
            <a:srgbClr val="A4A3A4"/>
          </p15:clr>
        </p15:guide>
        <p15:guide id="2" pos="393" userDrawn="1">
          <p15:clr>
            <a:srgbClr val="A4A3A4"/>
          </p15:clr>
        </p15:guide>
        <p15:guide id="3" pos="7287" userDrawn="1">
          <p15:clr>
            <a:srgbClr val="A4A3A4"/>
          </p15:clr>
        </p15:guide>
        <p15:guide id="4" pos="3840" userDrawn="1">
          <p15:clr>
            <a:srgbClr val="A4A3A4"/>
          </p15:clr>
        </p15:guide>
        <p15:guide id="5" orient="horz" pos="1434" userDrawn="1">
          <p15:clr>
            <a:srgbClr val="A4A3A4"/>
          </p15:clr>
        </p15:guide>
        <p15:guide id="6" orient="horz" pos="913" userDrawn="1">
          <p15:clr>
            <a:srgbClr val="A4A3A4"/>
          </p15:clr>
        </p15:guide>
        <p15:guide id="7" orient="horz" pos="3952" userDrawn="1">
          <p15:clr>
            <a:srgbClr val="A4A3A4"/>
          </p15:clr>
        </p15:guide>
        <p15:guide id="8" orient="horz" pos="2360" userDrawn="1">
          <p15:clr>
            <a:srgbClr val="A4A3A4"/>
          </p15:clr>
        </p15:guide>
        <p15:guide id="9" orient="horz" pos="2460" userDrawn="1">
          <p15:clr>
            <a:srgbClr val="A4A3A4"/>
          </p15:clr>
        </p15:guide>
      </p15:sldGuideLst>
    </p:ext>
    <p:ext uri="{2D200454-40CA-4A62-9FC3-DE9A4176ACB9}">
      <p15:notesGuideLst xmlns:p15="http://schemas.microsoft.com/office/powerpoint/2012/main">
        <p15:guide id="1" orient="horz" pos="3125"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imund Thiel" initials="RT" lastIdx="4" clrIdx="0">
    <p:extLst>
      <p:ext uri="{19B8F6BF-5375-455C-9EA6-DF929625EA0E}">
        <p15:presenceInfo xmlns:p15="http://schemas.microsoft.com/office/powerpoint/2012/main" userId="S::thiel@sma.de::8a16732a-d053-4a88-a079-b947818b5239" providerId="AD"/>
      </p:ext>
    </p:extLst>
  </p:cmAuthor>
  <p:cmAuthor id="2" name="Hofer Tobias" initials="HT" lastIdx="6" clrIdx="1">
    <p:extLst>
      <p:ext uri="{19B8F6BF-5375-455C-9EA6-DF929625EA0E}">
        <p15:presenceInfo xmlns:p15="http://schemas.microsoft.com/office/powerpoint/2012/main" userId="S::hofer.tobias_fronius.com#ext#@smacloud.onmicrosoft.com::36f85a81-aa69-42aa-a91d-00e62a3e86e8" providerId="AD"/>
      </p:ext>
    </p:extLst>
  </p:cmAuthor>
  <p:cmAuthor id="3" name="Raimund Thiel" initials="RT [2]" lastIdx="1" clrIdx="2">
    <p:extLst>
      <p:ext uri="{19B8F6BF-5375-455C-9EA6-DF929625EA0E}">
        <p15:presenceInfo xmlns:p15="http://schemas.microsoft.com/office/powerpoint/2012/main" userId="S::raimundm_gmail.com#ext#@smacloud.onmicrosoft.com::89c07ec9-d6c9-407b-9c06-09be7a13e072" providerId="AD"/>
      </p:ext>
    </p:extLst>
  </p:cmAuthor>
  <p:cmAuthor id="4" name="Dominik Merz" initials="DM" lastIdx="2" clrIdx="3">
    <p:extLst>
      <p:ext uri="{19B8F6BF-5375-455C-9EA6-DF929625EA0E}">
        <p15:presenceInfo xmlns:p15="http://schemas.microsoft.com/office/powerpoint/2012/main" userId="S::d.merz_sonnen.de#ext#@smacloud.onmicrosoft.com::22c517a3-6c92-46d9-b320-ed4aa3ae80dc" providerId="AD"/>
      </p:ext>
    </p:extLst>
  </p:cmAuthor>
  <p:cmAuthor id="5" name="Miriam Assad" initials="MA" lastIdx="2" clrIdx="4">
    <p:extLst>
      <p:ext uri="{19B8F6BF-5375-455C-9EA6-DF929625EA0E}">
        <p15:presenceInfo xmlns:p15="http://schemas.microsoft.com/office/powerpoint/2012/main" userId="S::miriam.assad@bee-ev.de::8ca339b8-037b-455c-829f-6b8744b77249" providerId="AD"/>
      </p:ext>
    </p:extLst>
  </p:cmAuthor>
  <p:cmAuthor id="6" name="Simone Peter" initials="SP" lastIdx="1" clrIdx="5">
    <p:extLst>
      <p:ext uri="{19B8F6BF-5375-455C-9EA6-DF929625EA0E}">
        <p15:presenceInfo xmlns:p15="http://schemas.microsoft.com/office/powerpoint/2012/main" userId="S::simone.peter@bee-ev.de::c19e5f6f-6b7c-45da-a212-f91c5fb0cb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64C"/>
    <a:srgbClr val="3B5560"/>
    <a:srgbClr val="953735"/>
    <a:srgbClr val="5F8B34"/>
    <a:srgbClr val="5555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41" autoAdjust="0"/>
    <p:restoredTop sz="96357" autoAdjust="0"/>
  </p:normalViewPr>
  <p:slideViewPr>
    <p:cSldViewPr snapToGrid="0">
      <p:cViewPr varScale="1">
        <p:scale>
          <a:sx n="118" d="100"/>
          <a:sy n="118" d="100"/>
        </p:scale>
        <p:origin x="84" y="186"/>
      </p:cViewPr>
      <p:guideLst>
        <p:guide orient="horz" pos="2160"/>
        <p:guide pos="393"/>
        <p:guide pos="7287"/>
        <p:guide pos="3840"/>
        <p:guide orient="horz" pos="1434"/>
        <p:guide orient="horz" pos="913"/>
        <p:guide orient="horz" pos="3952"/>
        <p:guide orient="horz" pos="2360"/>
        <p:guide orient="horz" pos="2460"/>
      </p:guideLst>
    </p:cSldViewPr>
  </p:slideViewPr>
  <p:notesTextViewPr>
    <p:cViewPr>
      <p:scale>
        <a:sx n="1" d="1"/>
        <a:sy n="1" d="1"/>
      </p:scale>
      <p:origin x="0" y="0"/>
    </p:cViewPr>
  </p:notesTextViewPr>
  <p:notesViewPr>
    <p:cSldViewPr snapToGrid="0">
      <p:cViewPr>
        <p:scale>
          <a:sx n="1" d="2"/>
          <a:sy n="1" d="2"/>
        </p:scale>
        <p:origin x="0" y="0"/>
      </p:cViewPr>
      <p:guideLst>
        <p:guide orient="horz" pos="3125"/>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6400" cy="496888"/>
          </a:xfrm>
          <a:prstGeom prst="rect">
            <a:avLst/>
          </a:prstGeom>
        </p:spPr>
        <p:txBody>
          <a:bodyPr vert="horz" lIns="92138" tIns="46069" rIns="92138" bIns="46069" rtlCol="0"/>
          <a:lstStyle>
            <a:lvl1pPr algn="l">
              <a:defRPr sz="1300"/>
            </a:lvl1pPr>
          </a:lstStyle>
          <a:p>
            <a:endParaRPr lang="de-DE"/>
          </a:p>
        </p:txBody>
      </p:sp>
      <p:sp>
        <p:nvSpPr>
          <p:cNvPr id="3" name="Datumsplatzhalter 2"/>
          <p:cNvSpPr>
            <a:spLocks noGrp="1"/>
          </p:cNvSpPr>
          <p:nvPr>
            <p:ph type="dt" sz="quarter" idx="1"/>
          </p:nvPr>
        </p:nvSpPr>
        <p:spPr>
          <a:xfrm>
            <a:off x="3849689" y="1"/>
            <a:ext cx="2946400" cy="496888"/>
          </a:xfrm>
          <a:prstGeom prst="rect">
            <a:avLst/>
          </a:prstGeom>
        </p:spPr>
        <p:txBody>
          <a:bodyPr vert="horz" lIns="92138" tIns="46069" rIns="92138" bIns="46069" rtlCol="0"/>
          <a:lstStyle>
            <a:lvl1pPr algn="r">
              <a:defRPr sz="1300"/>
            </a:lvl1pPr>
          </a:lstStyle>
          <a:p>
            <a:fld id="{2E41AB61-AD94-450A-B060-2D4741A64249}" type="datetimeFigureOut">
              <a:rPr lang="de-DE" smtClean="0"/>
              <a:t>01.06.2023</a:t>
            </a:fld>
            <a:endParaRPr lang="de-DE"/>
          </a:p>
        </p:txBody>
      </p:sp>
      <p:sp>
        <p:nvSpPr>
          <p:cNvPr id="4" name="Fußzeilenplatzhalter 3"/>
          <p:cNvSpPr>
            <a:spLocks noGrp="1"/>
          </p:cNvSpPr>
          <p:nvPr>
            <p:ph type="ftr" sz="quarter" idx="2"/>
          </p:nvPr>
        </p:nvSpPr>
        <p:spPr>
          <a:xfrm>
            <a:off x="1" y="9428166"/>
            <a:ext cx="2946400" cy="496887"/>
          </a:xfrm>
          <a:prstGeom prst="rect">
            <a:avLst/>
          </a:prstGeom>
        </p:spPr>
        <p:txBody>
          <a:bodyPr vert="horz" lIns="92138" tIns="46069" rIns="92138" bIns="46069" rtlCol="0" anchor="b"/>
          <a:lstStyle>
            <a:lvl1pPr algn="l">
              <a:defRPr sz="1300"/>
            </a:lvl1pPr>
          </a:lstStyle>
          <a:p>
            <a:endParaRPr lang="de-DE"/>
          </a:p>
        </p:txBody>
      </p:sp>
      <p:sp>
        <p:nvSpPr>
          <p:cNvPr id="5" name="Foliennummernplatzhalter 4"/>
          <p:cNvSpPr>
            <a:spLocks noGrp="1"/>
          </p:cNvSpPr>
          <p:nvPr>
            <p:ph type="sldNum" sz="quarter" idx="3"/>
          </p:nvPr>
        </p:nvSpPr>
        <p:spPr>
          <a:xfrm>
            <a:off x="3849689" y="9428166"/>
            <a:ext cx="2946400" cy="496887"/>
          </a:xfrm>
          <a:prstGeom prst="rect">
            <a:avLst/>
          </a:prstGeom>
        </p:spPr>
        <p:txBody>
          <a:bodyPr vert="horz" lIns="92138" tIns="46069" rIns="92138" bIns="46069" rtlCol="0" anchor="b"/>
          <a:lstStyle>
            <a:lvl1pPr algn="r">
              <a:defRPr sz="1300"/>
            </a:lvl1pPr>
          </a:lstStyle>
          <a:p>
            <a:fld id="{74CF612A-8B00-4954-A0C3-3BF1B60597F6}" type="slidenum">
              <a:rPr lang="de-DE" smtClean="0"/>
              <a:t>‹Nr.›</a:t>
            </a:fld>
            <a:endParaRPr lang="de-DE"/>
          </a:p>
        </p:txBody>
      </p:sp>
    </p:spTree>
    <p:extLst>
      <p:ext uri="{BB962C8B-B14F-4D97-AF65-F5344CB8AC3E}">
        <p14:creationId xmlns:p14="http://schemas.microsoft.com/office/powerpoint/2010/main" val="308384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2"/>
            <a:ext cx="2945659" cy="496332"/>
          </a:xfrm>
          <a:prstGeom prst="rect">
            <a:avLst/>
          </a:prstGeom>
        </p:spPr>
        <p:txBody>
          <a:bodyPr vert="horz" lIns="92138" tIns="46069" rIns="92138" bIns="46069" rtlCol="0"/>
          <a:lstStyle>
            <a:lvl1pPr algn="l">
              <a:defRPr sz="1300"/>
            </a:lvl1pPr>
          </a:lstStyle>
          <a:p>
            <a:endParaRPr lang="de-DE"/>
          </a:p>
        </p:txBody>
      </p:sp>
      <p:sp>
        <p:nvSpPr>
          <p:cNvPr id="3" name="Datumsplatzhalter 2"/>
          <p:cNvSpPr>
            <a:spLocks noGrp="1"/>
          </p:cNvSpPr>
          <p:nvPr>
            <p:ph type="dt" idx="1"/>
          </p:nvPr>
        </p:nvSpPr>
        <p:spPr>
          <a:xfrm>
            <a:off x="3850444" y="2"/>
            <a:ext cx="2945659" cy="496332"/>
          </a:xfrm>
          <a:prstGeom prst="rect">
            <a:avLst/>
          </a:prstGeom>
        </p:spPr>
        <p:txBody>
          <a:bodyPr vert="horz" lIns="92138" tIns="46069" rIns="92138" bIns="46069" rtlCol="0"/>
          <a:lstStyle>
            <a:lvl1pPr algn="r">
              <a:defRPr sz="1300"/>
            </a:lvl1pPr>
          </a:lstStyle>
          <a:p>
            <a:fld id="{94404200-8D57-40FC-9EE3-68711CCA5FCB}" type="datetimeFigureOut">
              <a:rPr lang="de-DE" smtClean="0"/>
              <a:t>31.05.2023</a:t>
            </a:fld>
            <a:endParaRPr lang="de-DE"/>
          </a:p>
        </p:txBody>
      </p:sp>
      <p:sp>
        <p:nvSpPr>
          <p:cNvPr id="4" name="Folienbildplatzhalter 3"/>
          <p:cNvSpPr>
            <a:spLocks noGrp="1" noRot="1" noChangeAspect="1"/>
          </p:cNvSpPr>
          <p:nvPr>
            <p:ph type="sldImg" idx="2"/>
          </p:nvPr>
        </p:nvSpPr>
        <p:spPr>
          <a:xfrm>
            <a:off x="87313" y="742950"/>
            <a:ext cx="6623050" cy="3725863"/>
          </a:xfrm>
          <a:prstGeom prst="rect">
            <a:avLst/>
          </a:prstGeom>
          <a:noFill/>
          <a:ln w="12700">
            <a:solidFill>
              <a:prstClr val="black"/>
            </a:solidFill>
          </a:ln>
        </p:spPr>
        <p:txBody>
          <a:bodyPr vert="horz" lIns="92138" tIns="46069" rIns="92138" bIns="46069" rtlCol="0" anchor="ctr"/>
          <a:lstStyle/>
          <a:p>
            <a:endParaRPr lang="de-DE"/>
          </a:p>
        </p:txBody>
      </p:sp>
      <p:sp>
        <p:nvSpPr>
          <p:cNvPr id="5" name="Notizenplatzhalter 4"/>
          <p:cNvSpPr>
            <a:spLocks noGrp="1"/>
          </p:cNvSpPr>
          <p:nvPr>
            <p:ph type="body" sz="quarter" idx="3"/>
          </p:nvPr>
        </p:nvSpPr>
        <p:spPr>
          <a:xfrm>
            <a:off x="679768" y="4715156"/>
            <a:ext cx="5438140" cy="4466987"/>
          </a:xfrm>
          <a:prstGeom prst="rect">
            <a:avLst/>
          </a:prstGeom>
        </p:spPr>
        <p:txBody>
          <a:bodyPr vert="horz" lIns="92138" tIns="46069" rIns="92138" bIns="46069"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28585"/>
            <a:ext cx="2945659" cy="496332"/>
          </a:xfrm>
          <a:prstGeom prst="rect">
            <a:avLst/>
          </a:prstGeom>
        </p:spPr>
        <p:txBody>
          <a:bodyPr vert="horz" lIns="92138" tIns="46069" rIns="92138" bIns="46069" rtlCol="0" anchor="b"/>
          <a:lstStyle>
            <a:lvl1pPr algn="l">
              <a:defRPr sz="1300"/>
            </a:lvl1pPr>
          </a:lstStyle>
          <a:p>
            <a:endParaRPr lang="de-DE"/>
          </a:p>
        </p:txBody>
      </p:sp>
      <p:sp>
        <p:nvSpPr>
          <p:cNvPr id="7" name="Foliennummernplatzhalter 6"/>
          <p:cNvSpPr>
            <a:spLocks noGrp="1"/>
          </p:cNvSpPr>
          <p:nvPr>
            <p:ph type="sldNum" sz="quarter" idx="5"/>
          </p:nvPr>
        </p:nvSpPr>
        <p:spPr>
          <a:xfrm>
            <a:off x="3850444" y="9428585"/>
            <a:ext cx="2945659" cy="496332"/>
          </a:xfrm>
          <a:prstGeom prst="rect">
            <a:avLst/>
          </a:prstGeom>
        </p:spPr>
        <p:txBody>
          <a:bodyPr vert="horz" lIns="92138" tIns="46069" rIns="92138" bIns="46069" rtlCol="0" anchor="b"/>
          <a:lstStyle>
            <a:lvl1pPr algn="r">
              <a:defRPr sz="1300"/>
            </a:lvl1pPr>
          </a:lstStyle>
          <a:p>
            <a:fld id="{9FDEAAA2-11D3-4565-8D19-C774067B5863}" type="slidenum">
              <a:rPr lang="de-DE" smtClean="0"/>
              <a:t>‹Nr.›</a:t>
            </a:fld>
            <a:endParaRPr lang="de-DE"/>
          </a:p>
        </p:txBody>
      </p:sp>
    </p:spTree>
    <p:extLst>
      <p:ext uri="{BB962C8B-B14F-4D97-AF65-F5344CB8AC3E}">
        <p14:creationId xmlns:p14="http://schemas.microsoft.com/office/powerpoint/2010/main" val="260018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grpSp>
        <p:nvGrpSpPr>
          <p:cNvPr id="15" name="Gruppieren 14">
            <a:extLst>
              <a:ext uri="{FF2B5EF4-FFF2-40B4-BE49-F238E27FC236}">
                <a16:creationId xmlns:a16="http://schemas.microsoft.com/office/drawing/2014/main" id="{D8DE39BF-245C-454F-A9CD-02CDD6FDB8D2}"/>
              </a:ext>
            </a:extLst>
          </p:cNvPr>
          <p:cNvGrpSpPr/>
          <p:nvPr userDrawn="1"/>
        </p:nvGrpSpPr>
        <p:grpSpPr>
          <a:xfrm>
            <a:off x="6235551" y="-952"/>
            <a:ext cx="5956449" cy="1299600"/>
            <a:chOff x="1403648" y="2924944"/>
            <a:chExt cx="5956449" cy="1299600"/>
          </a:xfrm>
        </p:grpSpPr>
        <p:grpSp>
          <p:nvGrpSpPr>
            <p:cNvPr id="24" name="Gruppieren 23">
              <a:extLst>
                <a:ext uri="{FF2B5EF4-FFF2-40B4-BE49-F238E27FC236}">
                  <a16:creationId xmlns:a16="http://schemas.microsoft.com/office/drawing/2014/main" id="{BACD3EC5-A07E-4E98-809B-C6C707055505}"/>
                </a:ext>
              </a:extLst>
            </p:cNvPr>
            <p:cNvGrpSpPr/>
            <p:nvPr/>
          </p:nvGrpSpPr>
          <p:grpSpPr>
            <a:xfrm>
              <a:off x="1403648" y="2924944"/>
              <a:ext cx="5954711" cy="1299600"/>
              <a:chOff x="1403647" y="2564904"/>
              <a:chExt cx="5954711" cy="1299600"/>
            </a:xfrm>
          </p:grpSpPr>
          <p:pic>
            <p:nvPicPr>
              <p:cNvPr id="26" name="Picture 2" descr="M:\PowerPoint Vorlage\Photovoltaik_Bundeskanzleramt.jpg">
                <a:extLst>
                  <a:ext uri="{FF2B5EF4-FFF2-40B4-BE49-F238E27FC236}">
                    <a16:creationId xmlns:a16="http://schemas.microsoft.com/office/drawing/2014/main" id="{16B8B55E-6EDA-4405-A58D-A8C89E19236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52" r="22127" b="93"/>
              <a:stretch/>
            </p:blipFill>
            <p:spPr bwMode="auto">
              <a:xfrm>
                <a:off x="1403647" y="2564904"/>
                <a:ext cx="1196678" cy="129839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M:\PowerPoint Vorlage\Biogas.jpg">
                <a:extLst>
                  <a:ext uri="{FF2B5EF4-FFF2-40B4-BE49-F238E27FC236}">
                    <a16:creationId xmlns:a16="http://schemas.microsoft.com/office/drawing/2014/main" id="{3633B512-3C20-447C-A8DC-36FC01E52EC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1472"/>
              <a:stretch/>
            </p:blipFill>
            <p:spPr bwMode="auto">
              <a:xfrm>
                <a:off x="2600325" y="2564904"/>
                <a:ext cx="1187450" cy="1299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M:\PowerPoint Vorlage\Windkraft_Lichtenborn_Blumenwiese_2013_3168x4752.jpg">
                <a:extLst>
                  <a:ext uri="{FF2B5EF4-FFF2-40B4-BE49-F238E27FC236}">
                    <a16:creationId xmlns:a16="http://schemas.microsoft.com/office/drawing/2014/main" id="{874CE786-499E-4DB5-A7B8-1F9AEA4363C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6" r="-216" b="27291"/>
              <a:stretch/>
            </p:blipFill>
            <p:spPr bwMode="auto">
              <a:xfrm>
                <a:off x="3785204" y="2564904"/>
                <a:ext cx="1191600" cy="12996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M:\PowerPoint Vorlage\Wasserkraft.jpg">
                <a:extLst>
                  <a:ext uri="{FF2B5EF4-FFF2-40B4-BE49-F238E27FC236}">
                    <a16:creationId xmlns:a16="http://schemas.microsoft.com/office/drawing/2014/main" id="{3D6330DD-9A84-4A24-8A31-8C65B7F00B2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656" r="31469"/>
              <a:stretch/>
            </p:blipFill>
            <p:spPr bwMode="auto">
              <a:xfrm>
                <a:off x="4979373" y="2564904"/>
                <a:ext cx="1186475" cy="12996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descr="M:\PowerPoint Vorlage\Geothermie.JPG">
                <a:extLst>
                  <a:ext uri="{FF2B5EF4-FFF2-40B4-BE49-F238E27FC236}">
                    <a16:creationId xmlns:a16="http://schemas.microsoft.com/office/drawing/2014/main" id="{A57031CD-3826-4D73-A81F-7D4105E29DC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47" t="92" r="25136" b="-92"/>
              <a:stretch/>
            </p:blipFill>
            <p:spPr bwMode="auto">
              <a:xfrm>
                <a:off x="6165848" y="2564904"/>
                <a:ext cx="1192510" cy="1299600"/>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Bild 6" descr="bee-elementstreifen.pdf">
              <a:extLst>
                <a:ext uri="{FF2B5EF4-FFF2-40B4-BE49-F238E27FC236}">
                  <a16:creationId xmlns:a16="http://schemas.microsoft.com/office/drawing/2014/main" id="{DB519D6D-3E0B-4424-8192-2DAC806FA02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92692"/>
            <a:stretch/>
          </p:blipFill>
          <p:spPr bwMode="auto">
            <a:xfrm>
              <a:off x="1405385" y="4129641"/>
              <a:ext cx="5954712" cy="94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Bild 11" descr="farbbalken.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245602" y="6811966"/>
            <a:ext cx="2952751"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914400" y="2346473"/>
            <a:ext cx="10363200" cy="2019300"/>
          </a:xfrm>
        </p:spPr>
        <p:txBody>
          <a:bodyPr/>
          <a:lstStyle>
            <a:lvl1pPr algn="ctr">
              <a:lnSpc>
                <a:spcPct val="90000"/>
              </a:lnSpc>
              <a:defRPr sz="3600" b="0"/>
            </a:lvl1pPr>
          </a:lstStyle>
          <a:p>
            <a:pPr lvl="0"/>
            <a:r>
              <a:rPr lang="de-DE" altLang="de-DE" noProof="0"/>
              <a:t>Mastertitelformat bearbeiten</a:t>
            </a:r>
          </a:p>
        </p:txBody>
      </p:sp>
      <p:sp>
        <p:nvSpPr>
          <p:cNvPr id="9" name="Textplatzhalter 8"/>
          <p:cNvSpPr>
            <a:spLocks noGrp="1"/>
          </p:cNvSpPr>
          <p:nvPr>
            <p:ph type="body" sz="quarter" idx="10" hasCustomPrompt="1"/>
          </p:nvPr>
        </p:nvSpPr>
        <p:spPr>
          <a:xfrm>
            <a:off x="911424" y="1556595"/>
            <a:ext cx="10368293" cy="576263"/>
          </a:xfrm>
        </p:spPr>
        <p:txBody>
          <a:bodyPr/>
          <a:lstStyle>
            <a:lvl1pPr marL="0" indent="0">
              <a:buNone/>
              <a:defRPr sz="2400"/>
            </a:lvl1pPr>
          </a:lstStyle>
          <a:p>
            <a:pPr lvl="0"/>
            <a:r>
              <a:rPr lang="de-DE"/>
              <a:t>Veranstaltung, Ort, Datum</a:t>
            </a:r>
          </a:p>
        </p:txBody>
      </p:sp>
      <p:sp>
        <p:nvSpPr>
          <p:cNvPr id="13" name="Textplatzhalter 12"/>
          <p:cNvSpPr>
            <a:spLocks noGrp="1"/>
          </p:cNvSpPr>
          <p:nvPr>
            <p:ph type="body" sz="quarter" idx="12" hasCustomPrompt="1"/>
          </p:nvPr>
        </p:nvSpPr>
        <p:spPr>
          <a:xfrm>
            <a:off x="912286" y="5013104"/>
            <a:ext cx="10367433" cy="1296219"/>
          </a:xfrm>
        </p:spPr>
        <p:txBody>
          <a:bodyPr/>
          <a:lstStyle>
            <a:lvl1pPr marL="0" indent="0">
              <a:buNone/>
              <a:defRPr sz="2400" baseline="0"/>
            </a:lvl1pPr>
          </a:lstStyle>
          <a:p>
            <a:pPr lvl="0"/>
            <a:r>
              <a:rPr lang="de-DE"/>
              <a:t>Vorname, Name, BEE-Funktion</a:t>
            </a:r>
          </a:p>
          <a:p>
            <a:pPr lvl="0"/>
            <a:r>
              <a:rPr lang="de-DE"/>
              <a:t>Bundesverband Erneuerbare Energie e.V. (BEE)</a:t>
            </a:r>
          </a:p>
        </p:txBody>
      </p:sp>
      <p:pic>
        <p:nvPicPr>
          <p:cNvPr id="31" name="Bild 7" descr="BEE-logo-2-4c.jpg">
            <a:extLst>
              <a:ext uri="{FF2B5EF4-FFF2-40B4-BE49-F238E27FC236}">
                <a16:creationId xmlns:a16="http://schemas.microsoft.com/office/drawing/2014/main" id="{BDEAF678-2207-4B5F-9BF0-234B88047191}"/>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911424" y="304803"/>
            <a:ext cx="18288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46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3"/>
          <p:cNvSpPr>
            <a:spLocks noGrp="1"/>
          </p:cNvSpPr>
          <p:nvPr>
            <p:ph type="sldNum" sz="quarter" idx="10"/>
          </p:nvPr>
        </p:nvSpPr>
        <p:spPr/>
        <p:txBody>
          <a:bodyPr/>
          <a:lstStyle/>
          <a:p>
            <a:fld id="{C4BF2C46-AC72-42DC-A99B-2F1F14DAC966}" type="slidenum">
              <a:rPr lang="de-DE" smtClean="0"/>
              <a:pPr/>
              <a:t>‹Nr.›</a:t>
            </a:fld>
            <a:endParaRPr lang="de-DE"/>
          </a:p>
        </p:txBody>
      </p:sp>
      <p:sp>
        <p:nvSpPr>
          <p:cNvPr id="5" name="Fußzeilenplatzhalt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903741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188916"/>
            <a:ext cx="2743200" cy="6192837"/>
          </a:xfrm>
        </p:spPr>
        <p:txBody>
          <a:bodyPr vert="eaVert"/>
          <a:lstStyle/>
          <a:p>
            <a:r>
              <a:rPr lang="de-DE"/>
              <a:t>Mastertitelformat bearbeiten</a:t>
            </a:r>
          </a:p>
        </p:txBody>
      </p:sp>
      <p:sp>
        <p:nvSpPr>
          <p:cNvPr id="3" name="Vertikaler Textplatzhalter 2"/>
          <p:cNvSpPr>
            <a:spLocks noGrp="1"/>
          </p:cNvSpPr>
          <p:nvPr>
            <p:ph type="body" orient="vert" idx="1"/>
          </p:nvPr>
        </p:nvSpPr>
        <p:spPr>
          <a:xfrm>
            <a:off x="609600" y="188916"/>
            <a:ext cx="8026400" cy="619283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3"/>
          <p:cNvSpPr>
            <a:spLocks noGrp="1"/>
          </p:cNvSpPr>
          <p:nvPr>
            <p:ph type="sldNum" sz="quarter" idx="10"/>
          </p:nvPr>
        </p:nvSpPr>
        <p:spPr/>
        <p:txBody>
          <a:bodyPr/>
          <a:lstStyle/>
          <a:p>
            <a:fld id="{C4BF2C46-AC72-42DC-A99B-2F1F14DAC966}" type="slidenum">
              <a:rPr lang="de-DE" smtClean="0"/>
              <a:pPr/>
              <a:t>‹Nr.›</a:t>
            </a:fld>
            <a:endParaRPr lang="de-DE"/>
          </a:p>
        </p:txBody>
      </p:sp>
      <p:sp>
        <p:nvSpPr>
          <p:cNvPr id="5" name="Fußzeilenplatzhalt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2446659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42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585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50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3"/>
          <p:cNvSpPr>
            <a:spLocks noGrp="1"/>
          </p:cNvSpPr>
          <p:nvPr>
            <p:ph type="sldNum" sz="quarter" idx="10"/>
          </p:nvPr>
        </p:nvSpPr>
        <p:spPr/>
        <p:txBody>
          <a:bodyPr/>
          <a:lstStyle/>
          <a:p>
            <a:fld id="{C4BF2C46-AC72-42DC-A99B-2F1F14DAC966}" type="slidenum">
              <a:rPr lang="de-DE" smtClean="0"/>
              <a:pPr/>
              <a:t>‹Nr.›</a:t>
            </a:fld>
            <a:endParaRPr lang="de-DE"/>
          </a:p>
        </p:txBody>
      </p:sp>
      <p:sp>
        <p:nvSpPr>
          <p:cNvPr id="5" name="Fußzeilenplatzhalt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429160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3"/>
            <a:ext cx="103632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Tree>
    <p:extLst>
      <p:ext uri="{BB962C8B-B14F-4D97-AF65-F5344CB8AC3E}">
        <p14:creationId xmlns:p14="http://schemas.microsoft.com/office/powerpoint/2010/main" val="13230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09600" y="1600200"/>
            <a:ext cx="5384800"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0"/>
            <a:ext cx="5384800"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4"/>
          <p:cNvSpPr>
            <a:spLocks noGrp="1"/>
          </p:cNvSpPr>
          <p:nvPr>
            <p:ph type="sldNum" sz="quarter" idx="10"/>
          </p:nvPr>
        </p:nvSpPr>
        <p:spPr/>
        <p:txBody>
          <a:bodyPr/>
          <a:lstStyle/>
          <a:p>
            <a:fld id="{C4BF2C46-AC72-42DC-A99B-2F1F14DAC966}" type="slidenum">
              <a:rPr lang="de-DE" smtClean="0"/>
              <a:pPr/>
              <a:t>‹Nr.›</a:t>
            </a:fld>
            <a:endParaRPr lang="de-DE"/>
          </a:p>
        </p:txBody>
      </p:sp>
      <p:sp>
        <p:nvSpPr>
          <p:cNvPr id="6" name="Fußzeilenplatzhalter 5"/>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1723007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Mastertitelformat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p:cNvSpPr>
            <a:spLocks noGrp="1"/>
          </p:cNvSpPr>
          <p:nvPr>
            <p:ph type="sldNum" sz="quarter" idx="10"/>
          </p:nvPr>
        </p:nvSpPr>
        <p:spPr/>
        <p:txBody>
          <a:bodyPr/>
          <a:lstStyle/>
          <a:p>
            <a:fld id="{C4BF2C46-AC72-42DC-A99B-2F1F14DAC966}" type="slidenum">
              <a:rPr lang="de-DE" smtClean="0"/>
              <a:pPr/>
              <a:t>‹Nr.›</a:t>
            </a:fld>
            <a:endParaRPr lang="de-DE"/>
          </a:p>
        </p:txBody>
      </p:sp>
      <p:sp>
        <p:nvSpPr>
          <p:cNvPr id="8" name="Fußzeilenplatzhalter 7"/>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2767121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Foliennummernplatzhalter 2"/>
          <p:cNvSpPr>
            <a:spLocks noGrp="1"/>
          </p:cNvSpPr>
          <p:nvPr>
            <p:ph type="sldNum" sz="quarter" idx="10"/>
          </p:nvPr>
        </p:nvSpPr>
        <p:spPr/>
        <p:txBody>
          <a:bodyPr/>
          <a:lstStyle/>
          <a:p>
            <a:fld id="{C4BF2C46-AC72-42DC-A99B-2F1F14DAC966}" type="slidenum">
              <a:rPr lang="de-DE" smtClean="0"/>
              <a:pPr/>
              <a:t>‹Nr.›</a:t>
            </a:fld>
            <a:endParaRPr lang="de-DE"/>
          </a:p>
        </p:txBody>
      </p:sp>
      <p:sp>
        <p:nvSpPr>
          <p:cNvPr id="4" name="Fußzeilenplatzhalter 3"/>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122678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C4BF2C46-AC72-42DC-A99B-2F1F14DAC966}" type="slidenum">
              <a:rPr lang="de-DE" smtClean="0"/>
              <a:pPr/>
              <a:t>‹Nr.›</a:t>
            </a:fld>
            <a:endParaRPr lang="de-DE"/>
          </a:p>
        </p:txBody>
      </p:sp>
      <p:sp>
        <p:nvSpPr>
          <p:cNvPr id="3" name="Fußzeilenplatzhalter 2"/>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263114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2" y="273050"/>
            <a:ext cx="4011084" cy="1162050"/>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Foliennummernplatzhalter 4"/>
          <p:cNvSpPr>
            <a:spLocks noGrp="1"/>
          </p:cNvSpPr>
          <p:nvPr>
            <p:ph type="sldNum" sz="quarter" idx="10"/>
          </p:nvPr>
        </p:nvSpPr>
        <p:spPr/>
        <p:txBody>
          <a:bodyPr/>
          <a:lstStyle/>
          <a:p>
            <a:fld id="{C4BF2C46-AC72-42DC-A99B-2F1F14DAC966}" type="slidenum">
              <a:rPr lang="de-DE" smtClean="0"/>
              <a:pPr/>
              <a:t>‹Nr.›</a:t>
            </a:fld>
            <a:endParaRPr lang="de-DE"/>
          </a:p>
        </p:txBody>
      </p:sp>
      <p:sp>
        <p:nvSpPr>
          <p:cNvPr id="6" name="Fußzeilenplatzhalter 5"/>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175631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Foliennummernplatzhalter 4"/>
          <p:cNvSpPr>
            <a:spLocks noGrp="1"/>
          </p:cNvSpPr>
          <p:nvPr>
            <p:ph type="sldNum" sz="quarter" idx="10"/>
          </p:nvPr>
        </p:nvSpPr>
        <p:spPr/>
        <p:txBody>
          <a:bodyPr/>
          <a:lstStyle/>
          <a:p>
            <a:fld id="{C4BF2C46-AC72-42DC-A99B-2F1F14DAC966}" type="slidenum">
              <a:rPr lang="de-DE" smtClean="0"/>
              <a:pPr/>
              <a:t>‹Nr.›</a:t>
            </a:fld>
            <a:endParaRPr lang="de-DE"/>
          </a:p>
        </p:txBody>
      </p:sp>
      <p:sp>
        <p:nvSpPr>
          <p:cNvPr id="6" name="Fußzeilenplatzhalter 5"/>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77573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3.xml"/><Relationship Id="rId1" Type="http://schemas.openxmlformats.org/officeDocument/2006/relationships/slideLayout" Target="../slideLayouts/slideLayout14.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1" y="188913"/>
            <a:ext cx="8655051"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Folientitel durch Klicken bearbeiten</a:t>
            </a:r>
          </a:p>
        </p:txBody>
      </p:sp>
      <p:sp>
        <p:nvSpPr>
          <p:cNvPr id="1027" name="Rectangle 3"/>
          <p:cNvSpPr>
            <a:spLocks noGrp="1" noChangeArrowheads="1"/>
          </p:cNvSpPr>
          <p:nvPr>
            <p:ph type="body" idx="1"/>
          </p:nvPr>
        </p:nvSpPr>
        <p:spPr bwMode="auto">
          <a:xfrm>
            <a:off x="609600" y="1600200"/>
            <a:ext cx="10972800"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cxnSp>
        <p:nvCxnSpPr>
          <p:cNvPr id="8" name="Gerade Verbindung 7"/>
          <p:cNvCxnSpPr/>
          <p:nvPr/>
        </p:nvCxnSpPr>
        <p:spPr>
          <a:xfrm>
            <a:off x="0" y="1295400"/>
            <a:ext cx="125984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030" name="Bild 11" descr="farbbalken.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245602" y="6811966"/>
            <a:ext cx="2952751"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liennummernplatzhalter 2"/>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400">
                <a:solidFill>
                  <a:schemeClr val="tx1">
                    <a:tint val="75000"/>
                  </a:schemeClr>
                </a:solidFill>
                <a:latin typeface="+mj-lt"/>
              </a:defRPr>
            </a:lvl1pPr>
          </a:lstStyle>
          <a:p>
            <a:fld id="{C4BF2C46-AC72-42DC-A99B-2F1F14DAC966}" type="slidenum">
              <a:rPr lang="de-DE" smtClean="0"/>
              <a:pPr/>
              <a:t>‹Nr.›</a:t>
            </a:fld>
            <a:endParaRPr lang="de-DE"/>
          </a:p>
        </p:txBody>
      </p:sp>
      <p:sp>
        <p:nvSpPr>
          <p:cNvPr id="2" name="Fußzeilenplatzhalter 1"/>
          <p:cNvSpPr>
            <a:spLocks noGrp="1"/>
          </p:cNvSpPr>
          <p:nvPr>
            <p:ph type="ftr" sz="quarter" idx="3"/>
          </p:nvPr>
        </p:nvSpPr>
        <p:spPr>
          <a:xfrm>
            <a:off x="623392" y="6356353"/>
            <a:ext cx="6336704" cy="365125"/>
          </a:xfrm>
          <a:prstGeom prst="rect">
            <a:avLst/>
          </a:prstGeom>
        </p:spPr>
        <p:txBody>
          <a:bodyPr vert="horz" lIns="91440" tIns="45720" rIns="91440" bIns="45720" rtlCol="0" anchor="ctr"/>
          <a:lstStyle>
            <a:lvl1pPr algn="l">
              <a:defRPr sz="1400">
                <a:solidFill>
                  <a:schemeClr val="tx1">
                    <a:tint val="75000"/>
                  </a:schemeClr>
                </a:solidFill>
                <a:latin typeface="+mj-lt"/>
              </a:defRPr>
            </a:lvl1pPr>
          </a:lstStyle>
          <a:p>
            <a:endParaRPr lang="de-DE"/>
          </a:p>
        </p:txBody>
      </p:sp>
      <p:pic>
        <p:nvPicPr>
          <p:cNvPr id="9" name="Bild 7" descr="BEE-logo-2-4c.jpg">
            <a:extLst>
              <a:ext uri="{FF2B5EF4-FFF2-40B4-BE49-F238E27FC236}">
                <a16:creationId xmlns:a16="http://schemas.microsoft.com/office/drawing/2014/main" id="{2825D825-7FA0-4813-AB25-328A8A11DD9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753599" y="188913"/>
            <a:ext cx="18288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7"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718" r:id="rId12"/>
  </p:sldLayoutIdLst>
  <p:hf hdr="0" ftr="0" dt="0"/>
  <p:txStyles>
    <p:titleStyle>
      <a:lvl1pPr algn="l" rtl="0" eaLnBrk="1" fontAlgn="base" hangingPunct="1">
        <a:lnSpc>
          <a:spcPct val="80000"/>
        </a:lnSpc>
        <a:spcBef>
          <a:spcPct val="0"/>
        </a:spcBef>
        <a:spcAft>
          <a:spcPct val="0"/>
        </a:spcAft>
        <a:defRPr sz="3600">
          <a:solidFill>
            <a:schemeClr val="tx2"/>
          </a:solidFill>
          <a:latin typeface="+mj-lt"/>
          <a:ea typeface="+mj-ea"/>
          <a:cs typeface="+mj-cs"/>
        </a:defRPr>
      </a:lvl1pPr>
      <a:lvl2pPr algn="l" rtl="0" eaLnBrk="1" fontAlgn="base" hangingPunct="1">
        <a:lnSpc>
          <a:spcPct val="80000"/>
        </a:lnSpc>
        <a:spcBef>
          <a:spcPct val="0"/>
        </a:spcBef>
        <a:spcAft>
          <a:spcPct val="0"/>
        </a:spcAft>
        <a:defRPr sz="3600">
          <a:solidFill>
            <a:schemeClr val="tx2"/>
          </a:solidFill>
          <a:latin typeface="Calibri" pitchFamily="34" charset="0"/>
        </a:defRPr>
      </a:lvl2pPr>
      <a:lvl3pPr algn="l" rtl="0" eaLnBrk="1" fontAlgn="base" hangingPunct="1">
        <a:lnSpc>
          <a:spcPct val="80000"/>
        </a:lnSpc>
        <a:spcBef>
          <a:spcPct val="0"/>
        </a:spcBef>
        <a:spcAft>
          <a:spcPct val="0"/>
        </a:spcAft>
        <a:defRPr sz="3600">
          <a:solidFill>
            <a:schemeClr val="tx2"/>
          </a:solidFill>
          <a:latin typeface="Calibri" pitchFamily="34" charset="0"/>
        </a:defRPr>
      </a:lvl3pPr>
      <a:lvl4pPr algn="l" rtl="0" eaLnBrk="1" fontAlgn="base" hangingPunct="1">
        <a:lnSpc>
          <a:spcPct val="80000"/>
        </a:lnSpc>
        <a:spcBef>
          <a:spcPct val="0"/>
        </a:spcBef>
        <a:spcAft>
          <a:spcPct val="0"/>
        </a:spcAft>
        <a:defRPr sz="3600">
          <a:solidFill>
            <a:schemeClr val="tx2"/>
          </a:solidFill>
          <a:latin typeface="Calibri" pitchFamily="34" charset="0"/>
        </a:defRPr>
      </a:lvl4pPr>
      <a:lvl5pPr algn="l" rtl="0" eaLnBrk="1" fontAlgn="base" hangingPunct="1">
        <a:lnSpc>
          <a:spcPct val="80000"/>
        </a:lnSpc>
        <a:spcBef>
          <a:spcPct val="0"/>
        </a:spcBef>
        <a:spcAft>
          <a:spcPct val="0"/>
        </a:spcAft>
        <a:defRPr sz="3600">
          <a:solidFill>
            <a:schemeClr val="tx2"/>
          </a:solidFill>
          <a:latin typeface="Calibri" pitchFamily="34" charset="0"/>
        </a:defRPr>
      </a:lvl5pPr>
      <a:lvl6pPr marL="457200" algn="l" rtl="0" eaLnBrk="1" fontAlgn="base" hangingPunct="1">
        <a:lnSpc>
          <a:spcPct val="80000"/>
        </a:lnSpc>
        <a:spcBef>
          <a:spcPct val="0"/>
        </a:spcBef>
        <a:spcAft>
          <a:spcPct val="0"/>
        </a:spcAft>
        <a:defRPr sz="3600">
          <a:solidFill>
            <a:schemeClr val="tx2"/>
          </a:solidFill>
          <a:latin typeface="Calibri" pitchFamily="34" charset="0"/>
        </a:defRPr>
      </a:lvl6pPr>
      <a:lvl7pPr marL="914400" algn="l" rtl="0" eaLnBrk="1" fontAlgn="base" hangingPunct="1">
        <a:lnSpc>
          <a:spcPct val="80000"/>
        </a:lnSpc>
        <a:spcBef>
          <a:spcPct val="0"/>
        </a:spcBef>
        <a:spcAft>
          <a:spcPct val="0"/>
        </a:spcAft>
        <a:defRPr sz="3600">
          <a:solidFill>
            <a:schemeClr val="tx2"/>
          </a:solidFill>
          <a:latin typeface="Calibri" pitchFamily="34" charset="0"/>
        </a:defRPr>
      </a:lvl7pPr>
      <a:lvl8pPr marL="1371600" algn="l" rtl="0" eaLnBrk="1" fontAlgn="base" hangingPunct="1">
        <a:lnSpc>
          <a:spcPct val="80000"/>
        </a:lnSpc>
        <a:spcBef>
          <a:spcPct val="0"/>
        </a:spcBef>
        <a:spcAft>
          <a:spcPct val="0"/>
        </a:spcAft>
        <a:defRPr sz="3600">
          <a:solidFill>
            <a:schemeClr val="tx2"/>
          </a:solidFill>
          <a:latin typeface="Calibri" pitchFamily="34" charset="0"/>
        </a:defRPr>
      </a:lvl8pPr>
      <a:lvl9pPr marL="1828800" algn="l" rtl="0" eaLnBrk="1" fontAlgn="base" hangingPunct="1">
        <a:lnSpc>
          <a:spcPct val="80000"/>
        </a:lnSpc>
        <a:spcBef>
          <a:spcPct val="0"/>
        </a:spcBef>
        <a:spcAft>
          <a:spcPct val="0"/>
        </a:spcAft>
        <a:defRPr sz="3600">
          <a:solidFill>
            <a:schemeClr val="tx2"/>
          </a:solidFill>
          <a:latin typeface="Calibri"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Titel 1"/>
          <p:cNvSpPr txBox="1">
            <a:spLocks/>
          </p:cNvSpPr>
          <p:nvPr/>
        </p:nvSpPr>
        <p:spPr>
          <a:xfrm>
            <a:off x="622570" y="1770063"/>
            <a:ext cx="10274031" cy="1154112"/>
          </a:xfrm>
          <a:prstGeom prst="rect">
            <a:avLst/>
          </a:prstGeom>
        </p:spPr>
        <p:txBody>
          <a:bodyPr>
            <a:normAutofit/>
          </a:bodyPr>
          <a:lstStyle>
            <a:lvl1pPr defTabSz="457200">
              <a:defRPr>
                <a:solidFill>
                  <a:schemeClr val="tx1"/>
                </a:solidFill>
                <a:latin typeface="Arial" charset="0"/>
              </a:defRPr>
            </a:lvl1pPr>
            <a:lvl2pPr marL="37931725" indent="-37474525" defTabSz="4572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defRPr/>
            </a:pPr>
            <a:r>
              <a:rPr lang="de-DE" altLang="de-DE" sz="2800" b="1" dirty="0">
                <a:latin typeface="Calibri" pitchFamily="34" charset="0"/>
                <a:ea typeface="ＭＳ Ｐゴシック" pitchFamily="24" charset="-128"/>
              </a:rPr>
              <a:t>Bundesverband Erneuerbare Energie e. V.</a:t>
            </a:r>
          </a:p>
          <a:p>
            <a:pPr>
              <a:defRPr/>
            </a:pPr>
            <a:r>
              <a:rPr lang="de-DE" altLang="de-DE" sz="2400" dirty="0">
                <a:latin typeface="Calibri" pitchFamily="34" charset="0"/>
                <a:ea typeface="ＭＳ Ｐゴシック" pitchFamily="24" charset="-128"/>
              </a:rPr>
              <a:t>German </a:t>
            </a:r>
            <a:r>
              <a:rPr lang="de-DE" altLang="de-DE" sz="2400" dirty="0" err="1">
                <a:latin typeface="Calibri" pitchFamily="34" charset="0"/>
                <a:ea typeface="ＭＳ Ｐゴシック" pitchFamily="24" charset="-128"/>
              </a:rPr>
              <a:t>Renewable</a:t>
            </a:r>
            <a:r>
              <a:rPr lang="de-DE" altLang="de-DE" sz="2400" dirty="0">
                <a:latin typeface="Calibri" pitchFamily="34" charset="0"/>
                <a:ea typeface="ＭＳ Ｐゴシック" pitchFamily="24" charset="-128"/>
              </a:rPr>
              <a:t> Energy </a:t>
            </a:r>
            <a:r>
              <a:rPr lang="de-DE" altLang="de-DE" sz="2400" dirty="0" err="1">
                <a:latin typeface="Calibri" pitchFamily="34" charset="0"/>
                <a:ea typeface="ＭＳ Ｐゴシック" pitchFamily="24" charset="-128"/>
              </a:rPr>
              <a:t>Federation</a:t>
            </a:r>
            <a:endParaRPr lang="de-DE" altLang="de-DE" sz="2400" dirty="0">
              <a:latin typeface="Calibri" pitchFamily="34" charset="0"/>
              <a:ea typeface="ＭＳ Ｐゴシック" pitchFamily="24" charset="-128"/>
            </a:endParaRPr>
          </a:p>
        </p:txBody>
      </p:sp>
      <p:sp>
        <p:nvSpPr>
          <p:cNvPr id="9" name="Titel 1"/>
          <p:cNvSpPr txBox="1">
            <a:spLocks/>
          </p:cNvSpPr>
          <p:nvPr/>
        </p:nvSpPr>
        <p:spPr>
          <a:xfrm>
            <a:off x="622570" y="2727461"/>
            <a:ext cx="5229420" cy="1828800"/>
          </a:xfrm>
          <a:prstGeom prst="rect">
            <a:avLst/>
          </a:prstGeom>
        </p:spPr>
        <p:txBody>
          <a:bodyPr>
            <a:noAutofit/>
          </a:bodyPr>
          <a:lstStyle>
            <a:lvl1pPr defTabSz="457200">
              <a:defRPr>
                <a:solidFill>
                  <a:schemeClr val="tx1"/>
                </a:solidFill>
                <a:latin typeface="Arial" charset="0"/>
              </a:defRPr>
            </a:lvl1pPr>
            <a:lvl2pPr marL="37931725" indent="-37474525" defTabSz="4572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defRPr/>
            </a:pPr>
            <a:r>
              <a:rPr lang="de-DE" altLang="de-DE" sz="2000" dirty="0">
                <a:latin typeface="Calibri" pitchFamily="34" charset="0"/>
                <a:ea typeface="ＭＳ Ｐゴシック" pitchFamily="24" charset="-128"/>
              </a:rPr>
              <a:t>Dr. Matthias Stark</a:t>
            </a:r>
          </a:p>
          <a:p>
            <a:pPr>
              <a:defRPr/>
            </a:pPr>
            <a:r>
              <a:rPr lang="de-DE" altLang="de-DE" sz="2000" dirty="0">
                <a:latin typeface="Calibri" pitchFamily="34" charset="0"/>
                <a:ea typeface="ＭＳ Ｐゴシック" pitchFamily="24" charset="-128"/>
              </a:rPr>
              <a:t>Leiter Erneuerbare Energiesysteme </a:t>
            </a:r>
          </a:p>
          <a:p>
            <a:pPr>
              <a:defRPr/>
            </a:pPr>
            <a:r>
              <a:rPr lang="de-DE" altLang="de-DE" sz="2000" dirty="0">
                <a:latin typeface="Calibri" pitchFamily="34" charset="0"/>
                <a:ea typeface="ＭＳ Ｐゴシック" pitchFamily="24" charset="-128"/>
              </a:rPr>
              <a:t>EUREF-Campus 16</a:t>
            </a:r>
          </a:p>
          <a:p>
            <a:pPr>
              <a:defRPr/>
            </a:pPr>
            <a:r>
              <a:rPr lang="de-DE" altLang="de-DE" sz="2000" dirty="0">
                <a:latin typeface="Calibri" pitchFamily="34" charset="0"/>
                <a:ea typeface="ＭＳ Ｐゴシック" pitchFamily="24" charset="-128"/>
              </a:rPr>
              <a:t>10829 Berlin</a:t>
            </a:r>
          </a:p>
          <a:p>
            <a:pPr>
              <a:defRPr/>
            </a:pPr>
            <a:endParaRPr lang="de-DE" altLang="de-DE" sz="800" dirty="0">
              <a:latin typeface="Calibri" pitchFamily="34" charset="0"/>
              <a:ea typeface="ＭＳ Ｐゴシック" pitchFamily="24" charset="-128"/>
            </a:endParaRPr>
          </a:p>
          <a:p>
            <a:pPr>
              <a:defRPr/>
            </a:pPr>
            <a:r>
              <a:rPr lang="de-DE" altLang="de-DE" sz="2000" dirty="0">
                <a:latin typeface="Calibri" pitchFamily="34" charset="0"/>
              </a:rPr>
              <a:t>Tel 		030 275817022</a:t>
            </a:r>
          </a:p>
          <a:p>
            <a:pPr>
              <a:defRPr/>
            </a:pPr>
            <a:r>
              <a:rPr lang="de-DE" altLang="de-DE" sz="2000" dirty="0">
                <a:latin typeface="Calibri" pitchFamily="34" charset="0"/>
              </a:rPr>
              <a:t>Mobil 	</a:t>
            </a:r>
            <a:r>
              <a:rPr lang="de-DE" sz="1800" dirty="0">
                <a:effectLst/>
                <a:latin typeface="Arial" panose="020B0604020202020204" pitchFamily="34" charset="0"/>
                <a:ea typeface="Times New Roman" panose="02020603050405020304" pitchFamily="18" charset="0"/>
              </a:rPr>
              <a:t>0151 17123012</a:t>
            </a:r>
            <a:endParaRPr lang="de-DE" altLang="de-DE" sz="2000" dirty="0">
              <a:latin typeface="Calibri" pitchFamily="34" charset="0"/>
            </a:endParaRPr>
          </a:p>
          <a:p>
            <a:pPr>
              <a:defRPr/>
            </a:pPr>
            <a:r>
              <a:rPr lang="de-DE" altLang="de-DE" sz="2000" dirty="0">
                <a:latin typeface="Calibri" pitchFamily="34" charset="0"/>
              </a:rPr>
              <a:t>E-Mail 	matthias.stark@bee-ev.de</a:t>
            </a:r>
            <a:endParaRPr lang="de-DE" altLang="de-DE" sz="2000" dirty="0">
              <a:solidFill>
                <a:srgbClr val="FF0000"/>
              </a:solidFill>
              <a:latin typeface="Calibri" pitchFamily="34" charset="0"/>
            </a:endParaRPr>
          </a:p>
          <a:p>
            <a:pPr>
              <a:defRPr/>
            </a:pPr>
            <a:r>
              <a:rPr lang="de-DE" altLang="de-DE" sz="2000" b="0" u="sng" dirty="0">
                <a:solidFill>
                  <a:srgbClr val="5555C7"/>
                </a:solidFill>
                <a:latin typeface="Calibri" pitchFamily="34" charset="0"/>
                <a:ea typeface="ＭＳ Ｐゴシック" pitchFamily="24" charset="-128"/>
              </a:rPr>
              <a:t>www.bee-ev.de</a:t>
            </a:r>
            <a:r>
              <a:rPr lang="de-DE" altLang="de-DE" sz="2000" u="sng" dirty="0">
                <a:solidFill>
                  <a:schemeClr val="accent2">
                    <a:lumMod val="60000"/>
                    <a:lumOff val="40000"/>
                  </a:schemeClr>
                </a:solidFill>
                <a:latin typeface="Calibri" pitchFamily="34" charset="0"/>
                <a:ea typeface="ＭＳ Ｐゴシック" pitchFamily="24" charset="-128"/>
              </a:rPr>
              <a:t> </a:t>
            </a:r>
          </a:p>
        </p:txBody>
      </p:sp>
      <p:sp>
        <p:nvSpPr>
          <p:cNvPr id="4" name="Textfeld 3"/>
          <p:cNvSpPr txBox="1"/>
          <p:nvPr/>
        </p:nvSpPr>
        <p:spPr>
          <a:xfrm>
            <a:off x="629091" y="704890"/>
            <a:ext cx="10939849" cy="707886"/>
          </a:xfrm>
          <a:prstGeom prst="rect">
            <a:avLst/>
          </a:prstGeom>
          <a:noFill/>
        </p:spPr>
        <p:txBody>
          <a:bodyPr wrap="square" rtlCol="0">
            <a:spAutoFit/>
          </a:bodyPr>
          <a:lstStyle/>
          <a:p>
            <a:r>
              <a:rPr lang="de-DE" sz="4000" dirty="0">
                <a:latin typeface="+mj-lt"/>
              </a:rPr>
              <a:t>Vielen Dank für Ihre Aufmerksamkeit!</a:t>
            </a:r>
          </a:p>
        </p:txBody>
      </p:sp>
      <p:grpSp>
        <p:nvGrpSpPr>
          <p:cNvPr id="15" name="Gruppieren 14">
            <a:extLst>
              <a:ext uri="{FF2B5EF4-FFF2-40B4-BE49-F238E27FC236}">
                <a16:creationId xmlns:a16="http://schemas.microsoft.com/office/drawing/2014/main" id="{8F26C611-F22B-476A-BA58-98F8E55D648B}"/>
              </a:ext>
            </a:extLst>
          </p:cNvPr>
          <p:cNvGrpSpPr/>
          <p:nvPr userDrawn="1"/>
        </p:nvGrpSpPr>
        <p:grpSpPr>
          <a:xfrm>
            <a:off x="6235551" y="5558400"/>
            <a:ext cx="5956449" cy="1299600"/>
            <a:chOff x="1403648" y="2924944"/>
            <a:chExt cx="5956449" cy="1299600"/>
          </a:xfrm>
        </p:grpSpPr>
        <p:grpSp>
          <p:nvGrpSpPr>
            <p:cNvPr id="16" name="Gruppieren 15">
              <a:extLst>
                <a:ext uri="{FF2B5EF4-FFF2-40B4-BE49-F238E27FC236}">
                  <a16:creationId xmlns:a16="http://schemas.microsoft.com/office/drawing/2014/main" id="{92F99A2F-8587-4674-8A57-196F0D2CE459}"/>
                </a:ext>
              </a:extLst>
            </p:cNvPr>
            <p:cNvGrpSpPr/>
            <p:nvPr/>
          </p:nvGrpSpPr>
          <p:grpSpPr>
            <a:xfrm>
              <a:off x="1403648" y="2924944"/>
              <a:ext cx="5954711" cy="1299600"/>
              <a:chOff x="1403647" y="2564904"/>
              <a:chExt cx="5954711" cy="1299600"/>
            </a:xfrm>
          </p:grpSpPr>
          <p:pic>
            <p:nvPicPr>
              <p:cNvPr id="26" name="Picture 2" descr="M:\PowerPoint Vorlage\Photovoltaik_Bundeskanzleramt.jpg">
                <a:extLst>
                  <a:ext uri="{FF2B5EF4-FFF2-40B4-BE49-F238E27FC236}">
                    <a16:creationId xmlns:a16="http://schemas.microsoft.com/office/drawing/2014/main" id="{3838EEE6-D92F-4F43-B369-E53C3E9B797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52" r="22127" b="93"/>
              <a:stretch/>
            </p:blipFill>
            <p:spPr bwMode="auto">
              <a:xfrm>
                <a:off x="1403647" y="2564904"/>
                <a:ext cx="1196678" cy="129839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M:\PowerPoint Vorlage\Biogas.jpg">
                <a:extLst>
                  <a:ext uri="{FF2B5EF4-FFF2-40B4-BE49-F238E27FC236}">
                    <a16:creationId xmlns:a16="http://schemas.microsoft.com/office/drawing/2014/main" id="{631EBF13-5D42-4A51-AB4D-8B1F92879A6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1472"/>
              <a:stretch/>
            </p:blipFill>
            <p:spPr bwMode="auto">
              <a:xfrm>
                <a:off x="2600325" y="2564904"/>
                <a:ext cx="1187450" cy="1299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M:\PowerPoint Vorlage\Windkraft_Lichtenborn_Blumenwiese_2013_3168x4752.jpg">
                <a:extLst>
                  <a:ext uri="{FF2B5EF4-FFF2-40B4-BE49-F238E27FC236}">
                    <a16:creationId xmlns:a16="http://schemas.microsoft.com/office/drawing/2014/main" id="{A07129C1-245C-45E4-9143-1DA8D3CAE5D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6" r="-216" b="27291"/>
              <a:stretch/>
            </p:blipFill>
            <p:spPr bwMode="auto">
              <a:xfrm>
                <a:off x="3785204" y="2564904"/>
                <a:ext cx="1191600" cy="12996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M:\PowerPoint Vorlage\Wasserkraft.jpg">
                <a:extLst>
                  <a:ext uri="{FF2B5EF4-FFF2-40B4-BE49-F238E27FC236}">
                    <a16:creationId xmlns:a16="http://schemas.microsoft.com/office/drawing/2014/main" id="{7B9CAA10-F4D7-4D7B-A54C-CF4902E9943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656" r="31469"/>
              <a:stretch/>
            </p:blipFill>
            <p:spPr bwMode="auto">
              <a:xfrm>
                <a:off x="4979373" y="2564904"/>
                <a:ext cx="1186475" cy="12996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descr="M:\PowerPoint Vorlage\Geothermie.JPG">
                <a:extLst>
                  <a:ext uri="{FF2B5EF4-FFF2-40B4-BE49-F238E27FC236}">
                    <a16:creationId xmlns:a16="http://schemas.microsoft.com/office/drawing/2014/main" id="{785414BA-462B-4CB8-BB6F-19A50F76E2F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047" t="92" r="25136" b="-92"/>
              <a:stretch/>
            </p:blipFill>
            <p:spPr bwMode="auto">
              <a:xfrm>
                <a:off x="6165848" y="2564904"/>
                <a:ext cx="1192510" cy="1299600"/>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Bild 6" descr="bee-elementstreifen.pdf">
              <a:extLst>
                <a:ext uri="{FF2B5EF4-FFF2-40B4-BE49-F238E27FC236}">
                  <a16:creationId xmlns:a16="http://schemas.microsoft.com/office/drawing/2014/main" id="{556C814E-75BA-498C-8145-953D8E6CE3A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92692"/>
            <a:stretch/>
          </p:blipFill>
          <p:spPr bwMode="auto">
            <a:xfrm>
              <a:off x="1405385" y="4129641"/>
              <a:ext cx="5954712" cy="94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 name="Bild 7" descr="BEE-logo-2-4c.jpg">
            <a:extLst>
              <a:ext uri="{FF2B5EF4-FFF2-40B4-BE49-F238E27FC236}">
                <a16:creationId xmlns:a16="http://schemas.microsoft.com/office/drawing/2014/main" id="{246536C3-7870-4C75-8746-7A9BAD684B94}"/>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9753599" y="188913"/>
            <a:ext cx="18288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alibri" pitchFamily="34" charset="0"/>
        </a:defRPr>
      </a:lvl2pPr>
      <a:lvl3pPr algn="l" rtl="0" eaLnBrk="0" fontAlgn="base" hangingPunct="0">
        <a:spcBef>
          <a:spcPct val="0"/>
        </a:spcBef>
        <a:spcAft>
          <a:spcPct val="0"/>
        </a:spcAft>
        <a:defRPr sz="3600">
          <a:solidFill>
            <a:schemeClr val="tx2"/>
          </a:solidFill>
          <a:latin typeface="Calibri" pitchFamily="34" charset="0"/>
        </a:defRPr>
      </a:lvl3pPr>
      <a:lvl4pPr algn="l" rtl="0" eaLnBrk="0" fontAlgn="base" hangingPunct="0">
        <a:spcBef>
          <a:spcPct val="0"/>
        </a:spcBef>
        <a:spcAft>
          <a:spcPct val="0"/>
        </a:spcAft>
        <a:defRPr sz="3600">
          <a:solidFill>
            <a:schemeClr val="tx2"/>
          </a:solidFill>
          <a:latin typeface="Calibri" pitchFamily="34" charset="0"/>
        </a:defRPr>
      </a:lvl4pPr>
      <a:lvl5pPr algn="l" rtl="0" eaLnBrk="0" fontAlgn="base" hangingPunct="0">
        <a:spcBef>
          <a:spcPct val="0"/>
        </a:spcBef>
        <a:spcAft>
          <a:spcPct val="0"/>
        </a:spcAft>
        <a:defRPr sz="3600">
          <a:solidFill>
            <a:schemeClr val="tx2"/>
          </a:solidFill>
          <a:latin typeface="Calibri" pitchFamily="34" charset="0"/>
        </a:defRPr>
      </a:lvl5pPr>
      <a:lvl6pPr marL="457200" algn="l" rtl="0" fontAlgn="base">
        <a:spcBef>
          <a:spcPct val="0"/>
        </a:spcBef>
        <a:spcAft>
          <a:spcPct val="0"/>
        </a:spcAft>
        <a:defRPr sz="3600">
          <a:solidFill>
            <a:schemeClr val="tx2"/>
          </a:solidFill>
          <a:latin typeface="Calibri" pitchFamily="34" charset="0"/>
        </a:defRPr>
      </a:lvl6pPr>
      <a:lvl7pPr marL="914400" algn="l" rtl="0" fontAlgn="base">
        <a:spcBef>
          <a:spcPct val="0"/>
        </a:spcBef>
        <a:spcAft>
          <a:spcPct val="0"/>
        </a:spcAft>
        <a:defRPr sz="3600">
          <a:solidFill>
            <a:schemeClr val="tx2"/>
          </a:solidFill>
          <a:latin typeface="Calibri" pitchFamily="34" charset="0"/>
        </a:defRPr>
      </a:lvl7pPr>
      <a:lvl8pPr marL="1371600" algn="l" rtl="0" fontAlgn="base">
        <a:spcBef>
          <a:spcPct val="0"/>
        </a:spcBef>
        <a:spcAft>
          <a:spcPct val="0"/>
        </a:spcAft>
        <a:defRPr sz="3600">
          <a:solidFill>
            <a:schemeClr val="tx2"/>
          </a:solidFill>
          <a:latin typeface="Calibri" pitchFamily="34" charset="0"/>
        </a:defRPr>
      </a:lvl8pPr>
      <a:lvl9pPr marL="1828800" algn="l" rtl="0" fontAlgn="base">
        <a:spcBef>
          <a:spcPct val="0"/>
        </a:spcBef>
        <a:spcAft>
          <a:spcPct val="0"/>
        </a:spcAft>
        <a:defRPr sz="36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feld 5"/>
          <p:cNvSpPr txBox="1">
            <a:spLocks noChangeArrowheads="1"/>
          </p:cNvSpPr>
          <p:nvPr/>
        </p:nvSpPr>
        <p:spPr bwMode="auto">
          <a:xfrm>
            <a:off x="339293" y="1370487"/>
            <a:ext cx="11491947" cy="1495425"/>
          </a:xfrm>
          <a:prstGeom prst="rect">
            <a:avLst/>
          </a:prstGeom>
          <a:noFill/>
          <a:ln w="9525">
            <a:noFill/>
            <a:miter lim="800000"/>
            <a:headEnd/>
            <a:tailEnd/>
          </a:ln>
        </p:spPr>
        <p:txBody>
          <a:bodyPr wrap="square">
            <a:spAutoFit/>
          </a:bodyPr>
          <a:lstStyle>
            <a:lvl1pPr defTabSz="457200">
              <a:defRPr>
                <a:solidFill>
                  <a:schemeClr val="tx1"/>
                </a:solidFill>
                <a:latin typeface="Arial" charset="0"/>
              </a:defRPr>
            </a:lvl1pPr>
            <a:lvl2pPr marL="37931725" indent="-37474525" defTabSz="4572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defRPr/>
            </a:pPr>
            <a:r>
              <a:rPr lang="de-DE" altLang="de-DE" sz="2300" dirty="0">
                <a:latin typeface="Calibri" pitchFamily="34" charset="0"/>
                <a:ea typeface="ＭＳ Ｐゴシック" pitchFamily="24" charset="-128"/>
              </a:rPr>
              <a:t>Als Dachverband der Erneuerbare-Energien-Branche bündelt der BEE die Interessen von 50 Verbänden und Unternehmen mit 30.000 Einzelmitgliedern, darunter mehr als 5.000 Unternehmen. </a:t>
            </a:r>
            <a:br>
              <a:rPr lang="de-DE" altLang="de-DE" sz="2300" dirty="0">
                <a:latin typeface="Calibri" pitchFamily="34" charset="0"/>
                <a:ea typeface="ＭＳ Ｐゴシック" pitchFamily="24" charset="-128"/>
              </a:rPr>
            </a:br>
            <a:r>
              <a:rPr lang="de-DE" altLang="de-DE" sz="2300" dirty="0">
                <a:latin typeface="Calibri" pitchFamily="34" charset="0"/>
                <a:ea typeface="ＭＳ Ｐゴシック" pitchFamily="24" charset="-128"/>
              </a:rPr>
              <a:t>Unser</a:t>
            </a:r>
            <a:r>
              <a:rPr lang="de-DE" altLang="de-DE" sz="2300" baseline="0" dirty="0">
                <a:latin typeface="Calibri" pitchFamily="34" charset="0"/>
                <a:ea typeface="ＭＳ Ｐゴシック" pitchFamily="24" charset="-128"/>
              </a:rPr>
              <a:t> </a:t>
            </a:r>
            <a:r>
              <a:rPr lang="de-DE" altLang="de-DE" sz="2300" dirty="0">
                <a:latin typeface="Calibri" pitchFamily="34" charset="0"/>
                <a:ea typeface="ＭＳ Ｐゴシック" pitchFamily="24" charset="-128"/>
              </a:rPr>
              <a:t>Ziel: 100 Prozent Erneuerbare Energie</a:t>
            </a:r>
            <a:r>
              <a:rPr lang="de-DE" altLang="de-DE" sz="2300" baseline="0" dirty="0">
                <a:latin typeface="Calibri" pitchFamily="34" charset="0"/>
                <a:ea typeface="ＭＳ Ｐゴシック" pitchFamily="24" charset="-128"/>
              </a:rPr>
              <a:t>.</a:t>
            </a:r>
            <a:endParaRPr lang="de-DE" altLang="de-DE" sz="2300" dirty="0">
              <a:latin typeface="Calibri" pitchFamily="34" charset="0"/>
              <a:ea typeface="ＭＳ Ｐゴシック" pitchFamily="24" charset="-128"/>
            </a:endParaRPr>
          </a:p>
        </p:txBody>
      </p:sp>
      <p:pic>
        <p:nvPicPr>
          <p:cNvPr id="5" name="Grafik 4">
            <a:extLst>
              <a:ext uri="{FF2B5EF4-FFF2-40B4-BE49-F238E27FC236}">
                <a16:creationId xmlns:a16="http://schemas.microsoft.com/office/drawing/2014/main" id="{4F032763-D642-49C9-A762-24191FADB9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35763" y="2967510"/>
            <a:ext cx="8720476" cy="3661890"/>
          </a:xfrm>
          <a:prstGeom prst="rect">
            <a:avLst/>
          </a:prstGeom>
        </p:spPr>
      </p:pic>
      <p:pic>
        <p:nvPicPr>
          <p:cNvPr id="6" name="Bild 7" descr="BEE-logo-2-4c.jpg">
            <a:extLst>
              <a:ext uri="{FF2B5EF4-FFF2-40B4-BE49-F238E27FC236}">
                <a16:creationId xmlns:a16="http://schemas.microsoft.com/office/drawing/2014/main" id="{B258E403-5056-46E1-8AB9-3A42CF7BFE5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753599" y="188913"/>
            <a:ext cx="18288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6"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42481" y="2419350"/>
            <a:ext cx="10363200" cy="2019300"/>
          </a:xfrm>
        </p:spPr>
        <p:txBody>
          <a:bodyPr/>
          <a:lstStyle/>
          <a:p>
            <a:pPr>
              <a:lnSpc>
                <a:spcPct val="100000"/>
              </a:lnSpc>
            </a:pPr>
            <a:br>
              <a:rPr lang="de-DE" sz="4400" dirty="0"/>
            </a:br>
            <a:r>
              <a:rPr lang="de-DE" dirty="0">
                <a:effectLst/>
                <a:latin typeface="Calibri" panose="020F0502020204030204" pitchFamily="34" charset="0"/>
                <a:ea typeface="Calibri" panose="020F0502020204030204" pitchFamily="34" charset="0"/>
              </a:rPr>
              <a:t>Strompreiszonen</a:t>
            </a:r>
            <a:br>
              <a:rPr lang="de-DE" dirty="0">
                <a:effectLst/>
                <a:latin typeface="Calibri" panose="020F0502020204030204" pitchFamily="34" charset="0"/>
                <a:ea typeface="Calibri" panose="020F0502020204030204" pitchFamily="34" charset="0"/>
              </a:rPr>
            </a:br>
            <a:r>
              <a:rPr lang="de-DE" dirty="0">
                <a:effectLst/>
                <a:latin typeface="Calibri" panose="020F0502020204030204" pitchFamily="34" charset="0"/>
                <a:ea typeface="Calibri" panose="020F0502020204030204" pitchFamily="34" charset="0"/>
              </a:rPr>
              <a:t>Effekte und Wirken auf die Energiewende</a:t>
            </a:r>
            <a:br>
              <a:rPr lang="de-DE" sz="2800" dirty="0">
                <a:effectLst/>
                <a:latin typeface="Calibri" panose="020F0502020204030204" pitchFamily="34" charset="0"/>
                <a:ea typeface="Calibri" panose="020F0502020204030204" pitchFamily="34" charset="0"/>
              </a:rPr>
            </a:br>
            <a:br>
              <a:rPr lang="de-DE" sz="2800" dirty="0">
                <a:effectLst/>
                <a:latin typeface="Calibri" panose="020F0502020204030204" pitchFamily="34" charset="0"/>
                <a:ea typeface="Calibri" panose="020F0502020204030204" pitchFamily="34" charset="0"/>
              </a:rPr>
            </a:br>
            <a:r>
              <a:rPr lang="de-DE" sz="2800" dirty="0">
                <a:effectLst/>
                <a:latin typeface="Calibri" panose="020F0502020204030204" pitchFamily="34" charset="0"/>
                <a:ea typeface="Calibri" panose="020F0502020204030204" pitchFamily="34" charset="0"/>
              </a:rPr>
              <a:t>Dr. Matthias Stark</a:t>
            </a:r>
            <a:br>
              <a:rPr lang="de-DE" sz="2800" dirty="0">
                <a:effectLst/>
                <a:latin typeface="Calibri" panose="020F0502020204030204" pitchFamily="34" charset="0"/>
                <a:ea typeface="Calibri" panose="020F0502020204030204" pitchFamily="34" charset="0"/>
              </a:rPr>
            </a:br>
            <a:r>
              <a:rPr lang="de-DE" sz="2800" dirty="0">
                <a:effectLst/>
                <a:latin typeface="Calibri" panose="020F0502020204030204" pitchFamily="34" charset="0"/>
                <a:ea typeface="Calibri" panose="020F0502020204030204" pitchFamily="34" charset="0"/>
              </a:rPr>
              <a:t>Leiter Erneuerbare Energiesysteme</a:t>
            </a:r>
            <a:br>
              <a:rPr lang="de-DE" sz="2800" dirty="0">
                <a:effectLst/>
                <a:latin typeface="Calibri" panose="020F0502020204030204" pitchFamily="34" charset="0"/>
                <a:ea typeface="Calibri" panose="020F0502020204030204" pitchFamily="34" charset="0"/>
              </a:rPr>
            </a:br>
            <a:r>
              <a:rPr lang="de-DE" sz="2800" dirty="0">
                <a:effectLst/>
                <a:latin typeface="Calibri" panose="020F0502020204030204" pitchFamily="34" charset="0"/>
                <a:ea typeface="Calibri" panose="020F0502020204030204" pitchFamily="34" charset="0"/>
              </a:rPr>
              <a:t>Bundesverband Erneuerbare Energie e.V.</a:t>
            </a:r>
            <a:endParaRPr lang="de-DE" sz="4400" dirty="0"/>
          </a:p>
        </p:txBody>
      </p:sp>
      <p:sp>
        <p:nvSpPr>
          <p:cNvPr id="6" name="Foliennummernplatzhalter 3">
            <a:extLst>
              <a:ext uri="{FF2B5EF4-FFF2-40B4-BE49-F238E27FC236}">
                <a16:creationId xmlns:a16="http://schemas.microsoft.com/office/drawing/2014/main" id="{253859DD-DB7D-4EA4-9D9C-DB084BF77A20}"/>
              </a:ext>
            </a:extLst>
          </p:cNvPr>
          <p:cNvSpPr txBox="1">
            <a:spLocks/>
          </p:cNvSpPr>
          <p:nvPr/>
        </p:nvSpPr>
        <p:spPr bwMode="auto">
          <a:xfrm>
            <a:off x="9035915" y="5908675"/>
            <a:ext cx="253219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None/>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r"/>
            <a:r>
              <a:rPr lang="de-DE" sz="1600" kern="0" dirty="0">
                <a:solidFill>
                  <a:schemeClr val="bg1">
                    <a:lumMod val="65000"/>
                  </a:schemeClr>
                </a:solidFill>
              </a:rPr>
              <a:t>02.Juni 2023</a:t>
            </a:r>
          </a:p>
        </p:txBody>
      </p:sp>
    </p:spTree>
    <p:extLst>
      <p:ext uri="{BB962C8B-B14F-4D97-AF65-F5344CB8AC3E}">
        <p14:creationId xmlns:p14="http://schemas.microsoft.com/office/powerpoint/2010/main" val="285657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18B3C-F193-44B3-8670-929B4B864F95}"/>
              </a:ext>
            </a:extLst>
          </p:cNvPr>
          <p:cNvSpPr txBox="1">
            <a:spLocks/>
          </p:cNvSpPr>
          <p:nvPr/>
        </p:nvSpPr>
        <p:spPr>
          <a:xfrm>
            <a:off x="622570" y="1770063"/>
            <a:ext cx="10274031" cy="1154112"/>
          </a:xfrm>
          <a:prstGeom prst="rect">
            <a:avLst/>
          </a:prstGeom>
        </p:spPr>
        <p:txBody>
          <a:bodyPr>
            <a:normAutofit/>
          </a:bodyPr>
          <a:lstStyle>
            <a:lvl1pPr defTabSz="457200">
              <a:defRPr>
                <a:solidFill>
                  <a:schemeClr val="tx1"/>
                </a:solidFill>
                <a:latin typeface="Arial" charset="0"/>
              </a:defRPr>
            </a:lvl1pPr>
            <a:lvl2pPr marL="37931725" indent="-37474525" defTabSz="4572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defRPr/>
            </a:pPr>
            <a:r>
              <a:rPr lang="de-DE" altLang="de-DE" sz="2800" b="1" dirty="0">
                <a:latin typeface="Calibri" pitchFamily="34" charset="0"/>
                <a:ea typeface="ＭＳ Ｐゴシック" pitchFamily="24" charset="-128"/>
              </a:rPr>
              <a:t>Bundesverband Erneuerbare Energie e. V.</a:t>
            </a:r>
          </a:p>
          <a:p>
            <a:pPr>
              <a:defRPr/>
            </a:pPr>
            <a:r>
              <a:rPr lang="de-DE" altLang="de-DE" sz="2400" dirty="0">
                <a:latin typeface="Calibri" pitchFamily="34" charset="0"/>
                <a:ea typeface="ＭＳ Ｐゴシック" pitchFamily="24" charset="-128"/>
              </a:rPr>
              <a:t>German </a:t>
            </a:r>
            <a:r>
              <a:rPr lang="de-DE" altLang="de-DE" sz="2400" dirty="0" err="1">
                <a:latin typeface="Calibri" pitchFamily="34" charset="0"/>
                <a:ea typeface="ＭＳ Ｐゴシック" pitchFamily="24" charset="-128"/>
              </a:rPr>
              <a:t>Renewable</a:t>
            </a:r>
            <a:r>
              <a:rPr lang="de-DE" altLang="de-DE" sz="2400" dirty="0">
                <a:latin typeface="Calibri" pitchFamily="34" charset="0"/>
                <a:ea typeface="ＭＳ Ｐゴシック" pitchFamily="24" charset="-128"/>
              </a:rPr>
              <a:t> Energy </a:t>
            </a:r>
            <a:r>
              <a:rPr lang="de-DE" altLang="de-DE" sz="2400" dirty="0" err="1">
                <a:latin typeface="Calibri" pitchFamily="34" charset="0"/>
                <a:ea typeface="ＭＳ Ｐゴシック" pitchFamily="24" charset="-128"/>
              </a:rPr>
              <a:t>Federation</a:t>
            </a:r>
            <a:endParaRPr lang="de-DE" altLang="de-DE" sz="2400" dirty="0">
              <a:latin typeface="Calibri" pitchFamily="34" charset="0"/>
              <a:ea typeface="ＭＳ Ｐゴシック" pitchFamily="24" charset="-128"/>
            </a:endParaRPr>
          </a:p>
        </p:txBody>
      </p:sp>
      <p:sp>
        <p:nvSpPr>
          <p:cNvPr id="3" name="Titel 1">
            <a:extLst>
              <a:ext uri="{FF2B5EF4-FFF2-40B4-BE49-F238E27FC236}">
                <a16:creationId xmlns:a16="http://schemas.microsoft.com/office/drawing/2014/main" id="{3637205F-2A12-499A-AF96-85E0061EC2D3}"/>
              </a:ext>
            </a:extLst>
          </p:cNvPr>
          <p:cNvSpPr txBox="1">
            <a:spLocks/>
          </p:cNvSpPr>
          <p:nvPr/>
        </p:nvSpPr>
        <p:spPr>
          <a:xfrm>
            <a:off x="622570" y="2727461"/>
            <a:ext cx="5229420" cy="1828800"/>
          </a:xfrm>
          <a:prstGeom prst="rect">
            <a:avLst/>
          </a:prstGeom>
        </p:spPr>
        <p:txBody>
          <a:bodyPr>
            <a:noAutofit/>
          </a:bodyPr>
          <a:lstStyle>
            <a:lvl1pPr defTabSz="457200">
              <a:defRPr>
                <a:solidFill>
                  <a:schemeClr val="tx1"/>
                </a:solidFill>
                <a:latin typeface="Arial" charset="0"/>
              </a:defRPr>
            </a:lvl1pPr>
            <a:lvl2pPr marL="37931725" indent="-37474525" defTabSz="4572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defRPr/>
            </a:pPr>
            <a:r>
              <a:rPr lang="de-DE" altLang="de-DE" sz="2000" dirty="0">
                <a:latin typeface="Calibri" pitchFamily="34" charset="0"/>
                <a:ea typeface="ＭＳ Ｐゴシック" pitchFamily="24" charset="-128"/>
              </a:rPr>
              <a:t>Dr. Matthias Stark</a:t>
            </a:r>
          </a:p>
          <a:p>
            <a:pPr>
              <a:defRPr/>
            </a:pPr>
            <a:r>
              <a:rPr lang="de-DE" altLang="de-DE" sz="2000" dirty="0">
                <a:latin typeface="Calibri" pitchFamily="34" charset="0"/>
                <a:ea typeface="ＭＳ Ｐゴシック" pitchFamily="24" charset="-128"/>
              </a:rPr>
              <a:t>Leiter Erneuerbare Energiesysteme </a:t>
            </a:r>
          </a:p>
          <a:p>
            <a:pPr>
              <a:defRPr/>
            </a:pPr>
            <a:r>
              <a:rPr lang="de-DE" altLang="de-DE" sz="2000" dirty="0">
                <a:latin typeface="Calibri" pitchFamily="34" charset="0"/>
                <a:ea typeface="ＭＳ Ｐゴシック" pitchFamily="24" charset="-128"/>
              </a:rPr>
              <a:t>EUREF-Campus 16</a:t>
            </a:r>
          </a:p>
          <a:p>
            <a:pPr>
              <a:defRPr/>
            </a:pPr>
            <a:r>
              <a:rPr lang="de-DE" altLang="de-DE" sz="2000" dirty="0">
                <a:latin typeface="Calibri" pitchFamily="34" charset="0"/>
                <a:ea typeface="ＭＳ Ｐゴシック" pitchFamily="24" charset="-128"/>
              </a:rPr>
              <a:t>10829 Berlin</a:t>
            </a:r>
          </a:p>
          <a:p>
            <a:pPr>
              <a:defRPr/>
            </a:pPr>
            <a:endParaRPr lang="de-DE" altLang="de-DE" sz="800" dirty="0">
              <a:latin typeface="Calibri" pitchFamily="34" charset="0"/>
              <a:ea typeface="ＭＳ Ｐゴシック" pitchFamily="24" charset="-128"/>
            </a:endParaRPr>
          </a:p>
          <a:p>
            <a:pPr>
              <a:defRPr/>
            </a:pPr>
            <a:r>
              <a:rPr lang="de-DE" altLang="de-DE" sz="2000" dirty="0">
                <a:latin typeface="Calibri" pitchFamily="34" charset="0"/>
              </a:rPr>
              <a:t>Tel 		030 275817022</a:t>
            </a:r>
          </a:p>
          <a:p>
            <a:pPr>
              <a:defRPr/>
            </a:pPr>
            <a:r>
              <a:rPr lang="de-DE" altLang="de-DE" sz="2000" dirty="0">
                <a:latin typeface="Calibri" pitchFamily="34" charset="0"/>
              </a:rPr>
              <a:t>Mobil 	</a:t>
            </a:r>
            <a:r>
              <a:rPr lang="de-DE" sz="1800" dirty="0">
                <a:effectLst/>
                <a:latin typeface="Arial" panose="020B0604020202020204" pitchFamily="34" charset="0"/>
                <a:ea typeface="Times New Roman" panose="02020603050405020304" pitchFamily="18" charset="0"/>
              </a:rPr>
              <a:t>0151 17123012</a:t>
            </a:r>
            <a:endParaRPr lang="de-DE" altLang="de-DE" sz="2000" dirty="0">
              <a:latin typeface="Calibri" pitchFamily="34" charset="0"/>
            </a:endParaRPr>
          </a:p>
          <a:p>
            <a:pPr>
              <a:defRPr/>
            </a:pPr>
            <a:r>
              <a:rPr lang="de-DE" altLang="de-DE" sz="2000" dirty="0">
                <a:latin typeface="Calibri" pitchFamily="34" charset="0"/>
              </a:rPr>
              <a:t>E-Mail 	matthias.stark@bee-ev.de</a:t>
            </a:r>
            <a:endParaRPr lang="de-DE" altLang="de-DE" sz="2000" dirty="0">
              <a:solidFill>
                <a:srgbClr val="FF0000"/>
              </a:solidFill>
              <a:latin typeface="Calibri" pitchFamily="34" charset="0"/>
            </a:endParaRPr>
          </a:p>
          <a:p>
            <a:pPr>
              <a:defRPr/>
            </a:pPr>
            <a:r>
              <a:rPr lang="de-DE" altLang="de-DE" sz="2000" b="0" u="sng" dirty="0">
                <a:solidFill>
                  <a:srgbClr val="5555C7"/>
                </a:solidFill>
                <a:latin typeface="Calibri" pitchFamily="34" charset="0"/>
                <a:ea typeface="ＭＳ Ｐゴシック" pitchFamily="24" charset="-128"/>
              </a:rPr>
              <a:t>www.bee-ev.de</a:t>
            </a:r>
            <a:r>
              <a:rPr lang="de-DE" altLang="de-DE" sz="2000" u="sng" dirty="0">
                <a:solidFill>
                  <a:schemeClr val="accent2">
                    <a:lumMod val="60000"/>
                    <a:lumOff val="40000"/>
                  </a:schemeClr>
                </a:solidFill>
                <a:latin typeface="Calibri" pitchFamily="34" charset="0"/>
                <a:ea typeface="ＭＳ Ｐゴシック" pitchFamily="24" charset="-128"/>
              </a:rPr>
              <a:t> </a:t>
            </a:r>
          </a:p>
        </p:txBody>
      </p:sp>
      <p:sp>
        <p:nvSpPr>
          <p:cNvPr id="4" name="Textfeld 3">
            <a:extLst>
              <a:ext uri="{FF2B5EF4-FFF2-40B4-BE49-F238E27FC236}">
                <a16:creationId xmlns:a16="http://schemas.microsoft.com/office/drawing/2014/main" id="{4D132CB9-A5B3-416C-BDAA-86A7586C730C}"/>
              </a:ext>
            </a:extLst>
          </p:cNvPr>
          <p:cNvSpPr txBox="1"/>
          <p:nvPr/>
        </p:nvSpPr>
        <p:spPr>
          <a:xfrm>
            <a:off x="629091" y="704890"/>
            <a:ext cx="10939849" cy="707886"/>
          </a:xfrm>
          <a:prstGeom prst="rect">
            <a:avLst/>
          </a:prstGeom>
          <a:noFill/>
        </p:spPr>
        <p:txBody>
          <a:bodyPr wrap="square" rtlCol="0">
            <a:spAutoFit/>
          </a:bodyPr>
          <a:lstStyle/>
          <a:p>
            <a:r>
              <a:rPr lang="de-DE" sz="4000" dirty="0">
                <a:latin typeface="+mj-lt"/>
              </a:rPr>
              <a:t>Vielen Dank für Ihre Aufmerksamkeit!</a:t>
            </a:r>
          </a:p>
        </p:txBody>
      </p:sp>
      <p:grpSp>
        <p:nvGrpSpPr>
          <p:cNvPr id="5" name="Gruppieren 4">
            <a:extLst>
              <a:ext uri="{FF2B5EF4-FFF2-40B4-BE49-F238E27FC236}">
                <a16:creationId xmlns:a16="http://schemas.microsoft.com/office/drawing/2014/main" id="{4DF85BA4-38A1-48E2-82C0-48A2FFA25037}"/>
              </a:ext>
            </a:extLst>
          </p:cNvPr>
          <p:cNvGrpSpPr/>
          <p:nvPr/>
        </p:nvGrpSpPr>
        <p:grpSpPr>
          <a:xfrm>
            <a:off x="6235551" y="5558400"/>
            <a:ext cx="5956449" cy="1299600"/>
            <a:chOff x="1403648" y="2924944"/>
            <a:chExt cx="5956449" cy="1299600"/>
          </a:xfrm>
        </p:grpSpPr>
        <p:grpSp>
          <p:nvGrpSpPr>
            <p:cNvPr id="6" name="Gruppieren 5">
              <a:extLst>
                <a:ext uri="{FF2B5EF4-FFF2-40B4-BE49-F238E27FC236}">
                  <a16:creationId xmlns:a16="http://schemas.microsoft.com/office/drawing/2014/main" id="{08AA4D0A-84DA-42A4-942A-315720FCA40E}"/>
                </a:ext>
              </a:extLst>
            </p:cNvPr>
            <p:cNvGrpSpPr/>
            <p:nvPr/>
          </p:nvGrpSpPr>
          <p:grpSpPr>
            <a:xfrm>
              <a:off x="1403648" y="2924944"/>
              <a:ext cx="5954711" cy="1299600"/>
              <a:chOff x="1403647" y="2564904"/>
              <a:chExt cx="5954711" cy="1299600"/>
            </a:xfrm>
          </p:grpSpPr>
          <p:pic>
            <p:nvPicPr>
              <p:cNvPr id="8" name="Picture 2" descr="M:\PowerPoint Vorlage\Photovoltaik_Bundeskanzleramt.jpg">
                <a:extLst>
                  <a:ext uri="{FF2B5EF4-FFF2-40B4-BE49-F238E27FC236}">
                    <a16:creationId xmlns:a16="http://schemas.microsoft.com/office/drawing/2014/main" id="{8FDA3922-ECC4-4201-AA86-FF71CE106EB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52" r="22127" b="93"/>
              <a:stretch/>
            </p:blipFill>
            <p:spPr bwMode="auto">
              <a:xfrm>
                <a:off x="1403647" y="2564904"/>
                <a:ext cx="1196678" cy="12983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M:\PowerPoint Vorlage\Biogas.jpg">
                <a:extLst>
                  <a:ext uri="{FF2B5EF4-FFF2-40B4-BE49-F238E27FC236}">
                    <a16:creationId xmlns:a16="http://schemas.microsoft.com/office/drawing/2014/main" id="{AF7E89DB-C5B6-4D95-B3B6-9B6F5AC4DCA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1472"/>
              <a:stretch/>
            </p:blipFill>
            <p:spPr bwMode="auto">
              <a:xfrm>
                <a:off x="2600325" y="2564904"/>
                <a:ext cx="1187450" cy="1299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PowerPoint Vorlage\Windkraft_Lichtenborn_Blumenwiese_2013_3168x4752.jpg">
                <a:extLst>
                  <a:ext uri="{FF2B5EF4-FFF2-40B4-BE49-F238E27FC236}">
                    <a16:creationId xmlns:a16="http://schemas.microsoft.com/office/drawing/2014/main" id="{63C0DCDE-4B44-4A6E-A48D-0CA42223297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6" r="-216" b="27291"/>
              <a:stretch/>
            </p:blipFill>
            <p:spPr bwMode="auto">
              <a:xfrm>
                <a:off x="3785204" y="2564904"/>
                <a:ext cx="1191600" cy="1299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M:\PowerPoint Vorlage\Wasserkraft.jpg">
                <a:extLst>
                  <a:ext uri="{FF2B5EF4-FFF2-40B4-BE49-F238E27FC236}">
                    <a16:creationId xmlns:a16="http://schemas.microsoft.com/office/drawing/2014/main" id="{D5BB7E6C-371B-434E-ABC4-E8F33317E24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656" r="31469"/>
              <a:stretch/>
            </p:blipFill>
            <p:spPr bwMode="auto">
              <a:xfrm>
                <a:off x="4979373" y="2564904"/>
                <a:ext cx="1186475" cy="1299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M:\PowerPoint Vorlage\Geothermie.JPG">
                <a:extLst>
                  <a:ext uri="{FF2B5EF4-FFF2-40B4-BE49-F238E27FC236}">
                    <a16:creationId xmlns:a16="http://schemas.microsoft.com/office/drawing/2014/main" id="{1C381E6E-7ED1-4CDD-8E62-CE2798B6264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47" t="92" r="25136" b="-92"/>
              <a:stretch/>
            </p:blipFill>
            <p:spPr bwMode="auto">
              <a:xfrm>
                <a:off x="6165848" y="2564904"/>
                <a:ext cx="1192510" cy="1299600"/>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Bild 6" descr="bee-elementstreifen.pdf">
              <a:extLst>
                <a:ext uri="{FF2B5EF4-FFF2-40B4-BE49-F238E27FC236}">
                  <a16:creationId xmlns:a16="http://schemas.microsoft.com/office/drawing/2014/main" id="{C7896405-DDEE-45A8-B499-88A710E08C3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92692"/>
            <a:stretch/>
          </p:blipFill>
          <p:spPr bwMode="auto">
            <a:xfrm>
              <a:off x="1405385" y="4129641"/>
              <a:ext cx="5954712" cy="94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Bild 7" descr="BEE-logo-2-4c.jpg">
            <a:extLst>
              <a:ext uri="{FF2B5EF4-FFF2-40B4-BE49-F238E27FC236}">
                <a16:creationId xmlns:a16="http://schemas.microsoft.com/office/drawing/2014/main" id="{57F5F8DC-3F41-4EB2-8D50-79EBC3026C4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753599" y="188913"/>
            <a:ext cx="18288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051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332F48-C202-4C45-9A63-C9D6A456A9A7}"/>
              </a:ext>
            </a:extLst>
          </p:cNvPr>
          <p:cNvSpPr>
            <a:spLocks noGrp="1"/>
          </p:cNvSpPr>
          <p:nvPr>
            <p:ph type="title"/>
          </p:nvPr>
        </p:nvSpPr>
        <p:spPr/>
        <p:txBody>
          <a:bodyPr/>
          <a:lstStyle/>
          <a:p>
            <a:r>
              <a:rPr lang="de-DE" sz="3200" dirty="0"/>
              <a:t>Die </a:t>
            </a:r>
            <a:r>
              <a:rPr lang="de-DE" sz="3200" dirty="0">
                <a:solidFill>
                  <a:srgbClr val="02364C"/>
                </a:solidFill>
              </a:rPr>
              <a:t>Relevanz des Ausbaus </a:t>
            </a:r>
            <a:r>
              <a:rPr lang="de-DE" sz="3200" dirty="0"/>
              <a:t>Erneuerbarer Energien</a:t>
            </a:r>
          </a:p>
        </p:txBody>
      </p:sp>
      <p:sp>
        <p:nvSpPr>
          <p:cNvPr id="4" name="Foliennummernplatzhalter 3">
            <a:extLst>
              <a:ext uri="{FF2B5EF4-FFF2-40B4-BE49-F238E27FC236}">
                <a16:creationId xmlns:a16="http://schemas.microsoft.com/office/drawing/2014/main" id="{13E1598B-CF8E-4361-AA36-1006E586A224}"/>
              </a:ext>
            </a:extLst>
          </p:cNvPr>
          <p:cNvSpPr>
            <a:spLocks noGrp="1"/>
          </p:cNvSpPr>
          <p:nvPr>
            <p:ph type="sldNum" sz="quarter" idx="10"/>
          </p:nvPr>
        </p:nvSpPr>
        <p:spPr/>
        <p:txBody>
          <a:bodyPr/>
          <a:lstStyle/>
          <a:p>
            <a:fld id="{C4BF2C46-AC72-42DC-A99B-2F1F14DAC966}" type="slidenum">
              <a:rPr lang="de-DE" smtClean="0"/>
              <a:pPr/>
              <a:t>2</a:t>
            </a:fld>
            <a:endParaRPr lang="de-DE" dirty="0"/>
          </a:p>
        </p:txBody>
      </p:sp>
      <p:sp>
        <p:nvSpPr>
          <p:cNvPr id="8" name="Inhaltsplatzhalter 2">
            <a:extLst>
              <a:ext uri="{FF2B5EF4-FFF2-40B4-BE49-F238E27FC236}">
                <a16:creationId xmlns:a16="http://schemas.microsoft.com/office/drawing/2014/main" id="{59150AD0-2145-490E-A3A8-FD3B98ECF453}"/>
              </a:ext>
            </a:extLst>
          </p:cNvPr>
          <p:cNvSpPr>
            <a:spLocks noGrp="1"/>
          </p:cNvSpPr>
          <p:nvPr>
            <p:ph idx="1"/>
          </p:nvPr>
        </p:nvSpPr>
        <p:spPr>
          <a:xfrm>
            <a:off x="609601" y="1874982"/>
            <a:ext cx="4982816" cy="4007736"/>
          </a:xfrm>
        </p:spPr>
        <p:txBody>
          <a:bodyPr/>
          <a:lstStyle/>
          <a:p>
            <a:pPr marL="0" indent="0" algn="l">
              <a:buNone/>
            </a:pPr>
            <a:r>
              <a:rPr lang="de-DE" sz="1800" b="1" dirty="0"/>
              <a:t>Ausbau Erneuerbarer Energien (EE)</a:t>
            </a:r>
          </a:p>
          <a:p>
            <a:pPr algn="l">
              <a:spcBef>
                <a:spcPts val="0"/>
              </a:spcBef>
            </a:pPr>
            <a:r>
              <a:rPr lang="de-DE" sz="1800" dirty="0"/>
              <a:t>Zum Erreichen der Klimaziele ist ein beschleunigter Ausbau der EE zwingend.</a:t>
            </a:r>
          </a:p>
          <a:p>
            <a:pPr algn="l">
              <a:spcBef>
                <a:spcPts val="0"/>
              </a:spcBef>
            </a:pPr>
            <a:r>
              <a:rPr lang="de-DE" sz="1800" dirty="0"/>
              <a:t>Die Studie adressiert hierbei bereits die im Koalitionsvertrag aktuellen Herausforderungen (u.a. 200 GW PV bis 2030).</a:t>
            </a:r>
          </a:p>
          <a:p>
            <a:pPr algn="l">
              <a:spcBef>
                <a:spcPts val="0"/>
              </a:spcBef>
            </a:pPr>
            <a:r>
              <a:rPr lang="de-DE" sz="1800" dirty="0"/>
              <a:t>V.a. der Ausbau von Photovoltaik und Windenergie ist zu vervielfachen. </a:t>
            </a:r>
          </a:p>
          <a:p>
            <a:pPr algn="l">
              <a:spcBef>
                <a:spcPts val="0"/>
              </a:spcBef>
            </a:pPr>
            <a:r>
              <a:rPr lang="de-DE" sz="1800" dirty="0"/>
              <a:t>Insgesamt benötigt Deutschland über 700 GW an Erneuerbarer Leistung.</a:t>
            </a:r>
          </a:p>
          <a:p>
            <a:pPr marL="0" indent="0" algn="l">
              <a:spcBef>
                <a:spcPts val="0"/>
              </a:spcBef>
              <a:buNone/>
            </a:pPr>
            <a:endParaRPr lang="de-DE" sz="1800" b="1" dirty="0"/>
          </a:p>
          <a:p>
            <a:pPr marL="0" indent="0" algn="l">
              <a:spcBef>
                <a:spcPts val="0"/>
              </a:spcBef>
              <a:buNone/>
            </a:pPr>
            <a:r>
              <a:rPr lang="de-DE" sz="1800" b="1" dirty="0"/>
              <a:t>Herausforderung</a:t>
            </a:r>
          </a:p>
          <a:p>
            <a:pPr algn="l">
              <a:spcBef>
                <a:spcPts val="0"/>
              </a:spcBef>
            </a:pPr>
            <a:r>
              <a:rPr lang="de-DE" sz="1800" dirty="0"/>
              <a:t>Der Ausbau der Erneuerbaren Energien bedingt eine </a:t>
            </a:r>
            <a:r>
              <a:rPr lang="de-DE" sz="1800" b="1" dirty="0"/>
              <a:t>betriebswirtschaftliche Grundlage.</a:t>
            </a:r>
          </a:p>
        </p:txBody>
      </p:sp>
      <p:pic>
        <p:nvPicPr>
          <p:cNvPr id="10" name="Grafik 9">
            <a:extLst>
              <a:ext uri="{FF2B5EF4-FFF2-40B4-BE49-F238E27FC236}">
                <a16:creationId xmlns:a16="http://schemas.microsoft.com/office/drawing/2014/main" id="{98C0A7FB-A31A-4D3E-B0EA-A427EFD612C2}"/>
              </a:ext>
            </a:extLst>
          </p:cNvPr>
          <p:cNvPicPr>
            <a:picLocks noChangeAspect="1"/>
          </p:cNvPicPr>
          <p:nvPr/>
        </p:nvPicPr>
        <p:blipFill rotWithShape="1">
          <a:blip r:embed="rId2"/>
          <a:srcRect r="1687"/>
          <a:stretch/>
        </p:blipFill>
        <p:spPr>
          <a:xfrm>
            <a:off x="5679375" y="1874982"/>
            <a:ext cx="5903024" cy="4007736"/>
          </a:xfrm>
          <a:prstGeom prst="rect">
            <a:avLst/>
          </a:prstGeom>
        </p:spPr>
      </p:pic>
    </p:spTree>
    <p:extLst>
      <p:ext uri="{BB962C8B-B14F-4D97-AF65-F5344CB8AC3E}">
        <p14:creationId xmlns:p14="http://schemas.microsoft.com/office/powerpoint/2010/main" val="1791525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7BDAC5BA-A1BE-C77F-595A-8749242A7B8D}"/>
              </a:ext>
            </a:extLst>
          </p:cNvPr>
          <p:cNvPicPr>
            <a:picLocks noChangeAspect="1"/>
          </p:cNvPicPr>
          <p:nvPr/>
        </p:nvPicPr>
        <p:blipFill>
          <a:blip r:embed="rId2"/>
          <a:stretch>
            <a:fillRect/>
          </a:stretch>
        </p:blipFill>
        <p:spPr>
          <a:xfrm>
            <a:off x="972065" y="2282645"/>
            <a:ext cx="4748316" cy="3179043"/>
          </a:xfrm>
          <a:prstGeom prst="rect">
            <a:avLst/>
          </a:prstGeom>
        </p:spPr>
      </p:pic>
      <p:sp>
        <p:nvSpPr>
          <p:cNvPr id="2" name="Titel 1">
            <a:extLst>
              <a:ext uri="{FF2B5EF4-FFF2-40B4-BE49-F238E27FC236}">
                <a16:creationId xmlns:a16="http://schemas.microsoft.com/office/drawing/2014/main" id="{0CBB0523-9F23-4BE3-88BD-66C15CB03760}"/>
              </a:ext>
            </a:extLst>
          </p:cNvPr>
          <p:cNvSpPr>
            <a:spLocks noGrp="1"/>
          </p:cNvSpPr>
          <p:nvPr>
            <p:ph type="title"/>
          </p:nvPr>
        </p:nvSpPr>
        <p:spPr/>
        <p:txBody>
          <a:bodyPr/>
          <a:lstStyle/>
          <a:p>
            <a:r>
              <a:rPr lang="de-DE" sz="3200" dirty="0"/>
              <a:t>Betriebswirtschaftliche Grundlage</a:t>
            </a:r>
            <a:br>
              <a:rPr lang="de-DE" sz="3200" dirty="0"/>
            </a:br>
            <a:r>
              <a:rPr lang="de-DE" sz="3200" dirty="0"/>
              <a:t>Marktwerte und §51 EEG Entwicklung</a:t>
            </a:r>
          </a:p>
        </p:txBody>
      </p:sp>
      <p:sp>
        <p:nvSpPr>
          <p:cNvPr id="4" name="Foliennummernplatzhalter 3">
            <a:extLst>
              <a:ext uri="{FF2B5EF4-FFF2-40B4-BE49-F238E27FC236}">
                <a16:creationId xmlns:a16="http://schemas.microsoft.com/office/drawing/2014/main" id="{8D335D5E-694A-4860-A667-E2FC985A0D47}"/>
              </a:ext>
            </a:extLst>
          </p:cNvPr>
          <p:cNvSpPr>
            <a:spLocks noGrp="1"/>
          </p:cNvSpPr>
          <p:nvPr>
            <p:ph type="sldNum" sz="quarter" idx="10"/>
          </p:nvPr>
        </p:nvSpPr>
        <p:spPr/>
        <p:txBody>
          <a:bodyPr/>
          <a:lstStyle/>
          <a:p>
            <a:fld id="{C4BF2C46-AC72-42DC-A99B-2F1F14DAC966}" type="slidenum">
              <a:rPr lang="de-DE" smtClean="0"/>
              <a:pPr/>
              <a:t>3</a:t>
            </a:fld>
            <a:endParaRPr lang="de-DE"/>
          </a:p>
        </p:txBody>
      </p:sp>
      <p:sp>
        <p:nvSpPr>
          <p:cNvPr id="6" name="Textfeld 5">
            <a:extLst>
              <a:ext uri="{FF2B5EF4-FFF2-40B4-BE49-F238E27FC236}">
                <a16:creationId xmlns:a16="http://schemas.microsoft.com/office/drawing/2014/main" id="{5E2F25E8-861B-4512-965E-FF8F75CBF8DC}"/>
              </a:ext>
            </a:extLst>
          </p:cNvPr>
          <p:cNvSpPr txBox="1"/>
          <p:nvPr/>
        </p:nvSpPr>
        <p:spPr>
          <a:xfrm>
            <a:off x="972065" y="1944092"/>
            <a:ext cx="4499477" cy="338554"/>
          </a:xfrm>
          <a:prstGeom prst="rect">
            <a:avLst/>
          </a:prstGeom>
          <a:noFill/>
        </p:spPr>
        <p:txBody>
          <a:bodyPr wrap="square" rtlCol="0">
            <a:spAutoFit/>
          </a:bodyPr>
          <a:lstStyle/>
          <a:p>
            <a:r>
              <a:rPr lang="de-DE" sz="1600" dirty="0">
                <a:solidFill>
                  <a:schemeClr val="tx1">
                    <a:lumMod val="65000"/>
                    <a:lumOff val="35000"/>
                  </a:schemeClr>
                </a:solidFill>
                <a:latin typeface="+mj-lt"/>
              </a:rPr>
              <a:t>Jahresmarktwerte Wind/PV (ohne 2022)</a:t>
            </a:r>
          </a:p>
        </p:txBody>
      </p:sp>
      <p:pic>
        <p:nvPicPr>
          <p:cNvPr id="14" name="Grafik 13">
            <a:extLst>
              <a:ext uri="{FF2B5EF4-FFF2-40B4-BE49-F238E27FC236}">
                <a16:creationId xmlns:a16="http://schemas.microsoft.com/office/drawing/2014/main" id="{56A25163-D97B-C17A-D9FF-D97958C3BD7E}"/>
              </a:ext>
            </a:extLst>
          </p:cNvPr>
          <p:cNvPicPr>
            <a:picLocks noChangeAspect="1"/>
          </p:cNvPicPr>
          <p:nvPr/>
        </p:nvPicPr>
        <p:blipFill>
          <a:blip r:embed="rId3"/>
          <a:stretch>
            <a:fillRect/>
          </a:stretch>
        </p:blipFill>
        <p:spPr>
          <a:xfrm>
            <a:off x="6481001" y="2278324"/>
            <a:ext cx="4785347" cy="3179043"/>
          </a:xfrm>
          <a:prstGeom prst="rect">
            <a:avLst/>
          </a:prstGeom>
        </p:spPr>
      </p:pic>
      <p:sp>
        <p:nvSpPr>
          <p:cNvPr id="15" name="Textfeld 14">
            <a:extLst>
              <a:ext uri="{FF2B5EF4-FFF2-40B4-BE49-F238E27FC236}">
                <a16:creationId xmlns:a16="http://schemas.microsoft.com/office/drawing/2014/main" id="{116A7EAC-138E-5B8E-F0A3-103DC4A4451F}"/>
              </a:ext>
            </a:extLst>
          </p:cNvPr>
          <p:cNvSpPr txBox="1"/>
          <p:nvPr/>
        </p:nvSpPr>
        <p:spPr>
          <a:xfrm>
            <a:off x="6421957" y="1947390"/>
            <a:ext cx="4499477" cy="338554"/>
          </a:xfrm>
          <a:prstGeom prst="rect">
            <a:avLst/>
          </a:prstGeom>
          <a:noFill/>
        </p:spPr>
        <p:txBody>
          <a:bodyPr wrap="square" rtlCol="0">
            <a:spAutoFit/>
          </a:bodyPr>
          <a:lstStyle/>
          <a:p>
            <a:r>
              <a:rPr lang="de-DE" sz="1600" dirty="0">
                <a:solidFill>
                  <a:schemeClr val="tx1">
                    <a:lumMod val="65000"/>
                    <a:lumOff val="35000"/>
                  </a:schemeClr>
                </a:solidFill>
                <a:latin typeface="+mj-lt"/>
              </a:rPr>
              <a:t>§51 EEG Jahresmengenanteil Wind/PV </a:t>
            </a:r>
          </a:p>
        </p:txBody>
      </p:sp>
      <p:sp>
        <p:nvSpPr>
          <p:cNvPr id="16" name="Rechteck 15">
            <a:extLst>
              <a:ext uri="{FF2B5EF4-FFF2-40B4-BE49-F238E27FC236}">
                <a16:creationId xmlns:a16="http://schemas.microsoft.com/office/drawing/2014/main" id="{B58983F4-3E04-C285-44DA-CD092286DABC}"/>
              </a:ext>
            </a:extLst>
          </p:cNvPr>
          <p:cNvSpPr/>
          <p:nvPr/>
        </p:nvSpPr>
        <p:spPr>
          <a:xfrm>
            <a:off x="859747" y="1448721"/>
            <a:ext cx="10472505" cy="365125"/>
          </a:xfrm>
          <a:prstGeom prst="rect">
            <a:avLst/>
          </a:prstGeom>
          <a:solidFill>
            <a:srgbClr val="02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Betriebswirtschaftliche Rahmenbedingungen am Markt und in der Förderung verschlechtern sich zusehends.</a:t>
            </a:r>
          </a:p>
        </p:txBody>
      </p:sp>
      <p:sp>
        <p:nvSpPr>
          <p:cNvPr id="17" name="Rechteck 16">
            <a:extLst>
              <a:ext uri="{FF2B5EF4-FFF2-40B4-BE49-F238E27FC236}">
                <a16:creationId xmlns:a16="http://schemas.microsoft.com/office/drawing/2014/main" id="{6C468948-A7EF-F3C1-CD9B-7EC8E222B3A7}"/>
              </a:ext>
            </a:extLst>
          </p:cNvPr>
          <p:cNvSpPr/>
          <p:nvPr/>
        </p:nvSpPr>
        <p:spPr>
          <a:xfrm>
            <a:off x="859747" y="5732506"/>
            <a:ext cx="10472505" cy="582354"/>
          </a:xfrm>
          <a:prstGeom prst="rect">
            <a:avLst/>
          </a:prstGeom>
          <a:solidFill>
            <a:srgbClr val="02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Für ein Gelingen der Energiewende bedarf es neben dem Ausbau der EE </a:t>
            </a:r>
            <a:r>
              <a:rPr lang="de-DE" b="1" dirty="0"/>
              <a:t>auch dem begleitenden Ausbau an Flexibilitäten</a:t>
            </a:r>
            <a:r>
              <a:rPr lang="de-DE" dirty="0"/>
              <a:t>, welche den Markt in Zeiten hoher EE Einspeisung stabilisieren.</a:t>
            </a:r>
          </a:p>
        </p:txBody>
      </p:sp>
    </p:spTree>
    <p:extLst>
      <p:ext uri="{BB962C8B-B14F-4D97-AF65-F5344CB8AC3E}">
        <p14:creationId xmlns:p14="http://schemas.microsoft.com/office/powerpoint/2010/main" val="2243207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40C57C-9DAB-D447-E010-E9C9D571A804}"/>
              </a:ext>
            </a:extLst>
          </p:cNvPr>
          <p:cNvSpPr>
            <a:spLocks noGrp="1"/>
          </p:cNvSpPr>
          <p:nvPr>
            <p:ph type="title"/>
          </p:nvPr>
        </p:nvSpPr>
        <p:spPr/>
        <p:txBody>
          <a:bodyPr/>
          <a:lstStyle/>
          <a:p>
            <a:r>
              <a:rPr lang="de-DE" dirty="0"/>
              <a:t>Erneuerbare Energien senken auch in der Energiekrise signifikant die Strompreise</a:t>
            </a:r>
          </a:p>
        </p:txBody>
      </p:sp>
      <p:sp>
        <p:nvSpPr>
          <p:cNvPr id="4" name="Foliennummernplatzhalter 3">
            <a:extLst>
              <a:ext uri="{FF2B5EF4-FFF2-40B4-BE49-F238E27FC236}">
                <a16:creationId xmlns:a16="http://schemas.microsoft.com/office/drawing/2014/main" id="{1040B7F0-A72E-6DAC-FE80-4268495BFEEF}"/>
              </a:ext>
            </a:extLst>
          </p:cNvPr>
          <p:cNvSpPr>
            <a:spLocks noGrp="1"/>
          </p:cNvSpPr>
          <p:nvPr>
            <p:ph type="sldNum" sz="quarter" idx="10"/>
          </p:nvPr>
        </p:nvSpPr>
        <p:spPr/>
        <p:txBody>
          <a:bodyPr/>
          <a:lstStyle/>
          <a:p>
            <a:fld id="{C4BF2C46-AC72-42DC-A99B-2F1F14DAC966}" type="slidenum">
              <a:rPr lang="de-DE" smtClean="0"/>
              <a:pPr/>
              <a:t>4</a:t>
            </a:fld>
            <a:endParaRPr lang="de-DE"/>
          </a:p>
        </p:txBody>
      </p:sp>
      <p:pic>
        <p:nvPicPr>
          <p:cNvPr id="6" name="Grafik 5">
            <a:extLst>
              <a:ext uri="{FF2B5EF4-FFF2-40B4-BE49-F238E27FC236}">
                <a16:creationId xmlns:a16="http://schemas.microsoft.com/office/drawing/2014/main" id="{C18518FC-9E42-0921-0A1A-81A438E95C0F}"/>
              </a:ext>
            </a:extLst>
          </p:cNvPr>
          <p:cNvPicPr>
            <a:picLocks noChangeAspect="1"/>
          </p:cNvPicPr>
          <p:nvPr/>
        </p:nvPicPr>
        <p:blipFill>
          <a:blip r:embed="rId2"/>
          <a:stretch>
            <a:fillRect/>
          </a:stretch>
        </p:blipFill>
        <p:spPr>
          <a:xfrm>
            <a:off x="5920208" y="2091572"/>
            <a:ext cx="5634783" cy="3600000"/>
          </a:xfrm>
          <a:prstGeom prst="rect">
            <a:avLst/>
          </a:prstGeom>
        </p:spPr>
      </p:pic>
      <p:sp>
        <p:nvSpPr>
          <p:cNvPr id="3" name="Pfeil: nach unten 2">
            <a:extLst>
              <a:ext uri="{FF2B5EF4-FFF2-40B4-BE49-F238E27FC236}">
                <a16:creationId xmlns:a16="http://schemas.microsoft.com/office/drawing/2014/main" id="{5C55CC97-DCBD-ED2C-45EF-11051E247BAA}"/>
              </a:ext>
            </a:extLst>
          </p:cNvPr>
          <p:cNvSpPr/>
          <p:nvPr/>
        </p:nvSpPr>
        <p:spPr>
          <a:xfrm rot="17465820">
            <a:off x="8224506" y="2132545"/>
            <a:ext cx="462455" cy="3687737"/>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dirty="0"/>
              <a:t>Merit Order Effekt</a:t>
            </a:r>
          </a:p>
        </p:txBody>
      </p:sp>
      <p:sp>
        <p:nvSpPr>
          <p:cNvPr id="5" name="Inhaltsplatzhalter 2">
            <a:extLst>
              <a:ext uri="{FF2B5EF4-FFF2-40B4-BE49-F238E27FC236}">
                <a16:creationId xmlns:a16="http://schemas.microsoft.com/office/drawing/2014/main" id="{6F731429-6478-77C5-EAB6-8E0D4AEFBE0E}"/>
              </a:ext>
            </a:extLst>
          </p:cNvPr>
          <p:cNvSpPr>
            <a:spLocks noGrp="1"/>
          </p:cNvSpPr>
          <p:nvPr>
            <p:ph idx="1"/>
          </p:nvPr>
        </p:nvSpPr>
        <p:spPr>
          <a:xfrm>
            <a:off x="609601" y="1857725"/>
            <a:ext cx="4815840" cy="4237376"/>
          </a:xfrm>
        </p:spPr>
        <p:txBody>
          <a:bodyPr/>
          <a:lstStyle/>
          <a:p>
            <a:pPr marL="0" indent="0" algn="l">
              <a:spcBef>
                <a:spcPts val="600"/>
              </a:spcBef>
              <a:buNone/>
            </a:pPr>
            <a:r>
              <a:rPr lang="de-DE" sz="1600" b="1" dirty="0"/>
              <a:t>Auswertung:</a:t>
            </a:r>
          </a:p>
          <a:p>
            <a:pPr>
              <a:spcBef>
                <a:spcPts val="600"/>
              </a:spcBef>
            </a:pPr>
            <a:r>
              <a:rPr lang="de-DE" sz="1600" dirty="0"/>
              <a:t>Mit höheren Anteil von Wind und PV Erzeugung zur stündlichen Stromlast sinkt der mittlere Strompreis in Deutschland („Merit Order Effekt“).</a:t>
            </a:r>
          </a:p>
          <a:p>
            <a:pPr>
              <a:spcBef>
                <a:spcPts val="600"/>
              </a:spcBef>
            </a:pPr>
            <a:r>
              <a:rPr lang="de-DE" sz="1600" dirty="0"/>
              <a:t>In den Jahren 2017 bis 2021 (grüne Linie) zeigt deutlich, dass bei ca. 75% Anteil von PV und Wind Erzeugung an der stündlichen Stromlast der mittlere Strompreis negativ wird.</a:t>
            </a:r>
          </a:p>
          <a:p>
            <a:pPr>
              <a:spcBef>
                <a:spcPts val="600"/>
              </a:spcBef>
            </a:pPr>
            <a:r>
              <a:rPr lang="de-DE" sz="1600" dirty="0"/>
              <a:t>Auch 2022 mit seinen extremen Strompreisen folgt einem ähnlichen Verhalten.</a:t>
            </a:r>
          </a:p>
          <a:p>
            <a:pPr>
              <a:spcBef>
                <a:spcPts val="600"/>
              </a:spcBef>
            </a:pPr>
            <a:endParaRPr lang="de-DE" sz="1600" dirty="0"/>
          </a:p>
          <a:p>
            <a:pPr marL="0" indent="0" algn="l">
              <a:spcBef>
                <a:spcPts val="600"/>
              </a:spcBef>
              <a:buNone/>
            </a:pPr>
            <a:r>
              <a:rPr lang="de-DE" sz="1600" b="1" dirty="0">
                <a:solidFill>
                  <a:srgbClr val="000000"/>
                </a:solidFill>
              </a:rPr>
              <a:t>Aufgrund des weiteren Ausbau der Erneuerbaren Energien und ihres „Merit Order Effekts“ ist mit weiter sinkenden Strompreisen in den kommenden Jahren zu rechnen.</a:t>
            </a:r>
          </a:p>
        </p:txBody>
      </p:sp>
    </p:spTree>
    <p:extLst>
      <p:ext uri="{BB962C8B-B14F-4D97-AF65-F5344CB8AC3E}">
        <p14:creationId xmlns:p14="http://schemas.microsoft.com/office/powerpoint/2010/main" val="346374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5C7672-37B3-EC4C-8E45-26EE18A3A471}"/>
              </a:ext>
            </a:extLst>
          </p:cNvPr>
          <p:cNvSpPr>
            <a:spLocks noGrp="1"/>
          </p:cNvSpPr>
          <p:nvPr>
            <p:ph type="title"/>
          </p:nvPr>
        </p:nvSpPr>
        <p:spPr/>
        <p:txBody>
          <a:bodyPr/>
          <a:lstStyle/>
          <a:p>
            <a:r>
              <a:rPr lang="de-DE" dirty="0"/>
              <a:t>Strompreiszonen und mittlere Strompreise</a:t>
            </a:r>
          </a:p>
        </p:txBody>
      </p:sp>
      <p:sp>
        <p:nvSpPr>
          <p:cNvPr id="4" name="Foliennummernplatzhalter 3">
            <a:extLst>
              <a:ext uri="{FF2B5EF4-FFF2-40B4-BE49-F238E27FC236}">
                <a16:creationId xmlns:a16="http://schemas.microsoft.com/office/drawing/2014/main" id="{E70DA57D-7D1C-9B70-5059-0FD1DE2037C0}"/>
              </a:ext>
            </a:extLst>
          </p:cNvPr>
          <p:cNvSpPr>
            <a:spLocks noGrp="1"/>
          </p:cNvSpPr>
          <p:nvPr>
            <p:ph type="sldNum" sz="quarter" idx="10"/>
          </p:nvPr>
        </p:nvSpPr>
        <p:spPr/>
        <p:txBody>
          <a:bodyPr/>
          <a:lstStyle/>
          <a:p>
            <a:fld id="{C4BF2C46-AC72-42DC-A99B-2F1F14DAC966}" type="slidenum">
              <a:rPr lang="de-DE" smtClean="0"/>
              <a:pPr/>
              <a:t>5</a:t>
            </a:fld>
            <a:endParaRPr lang="de-DE"/>
          </a:p>
        </p:txBody>
      </p:sp>
      <p:pic>
        <p:nvPicPr>
          <p:cNvPr id="6" name="Grafik 5">
            <a:extLst>
              <a:ext uri="{FF2B5EF4-FFF2-40B4-BE49-F238E27FC236}">
                <a16:creationId xmlns:a16="http://schemas.microsoft.com/office/drawing/2014/main" id="{8FAF70F1-1428-2C4A-D5AA-CFD5C2D78368}"/>
              </a:ext>
            </a:extLst>
          </p:cNvPr>
          <p:cNvPicPr>
            <a:picLocks noChangeAspect="1"/>
          </p:cNvPicPr>
          <p:nvPr/>
        </p:nvPicPr>
        <p:blipFill>
          <a:blip r:embed="rId2"/>
          <a:stretch>
            <a:fillRect/>
          </a:stretch>
        </p:blipFill>
        <p:spPr>
          <a:xfrm>
            <a:off x="1580884" y="1438829"/>
            <a:ext cx="9030231" cy="5282649"/>
          </a:xfrm>
          <a:prstGeom prst="rect">
            <a:avLst/>
          </a:prstGeom>
        </p:spPr>
      </p:pic>
    </p:spTree>
    <p:extLst>
      <p:ext uri="{BB962C8B-B14F-4D97-AF65-F5344CB8AC3E}">
        <p14:creationId xmlns:p14="http://schemas.microsoft.com/office/powerpoint/2010/main" val="667387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4A9853-5DAB-5D34-AB92-C924B18F7A84}"/>
              </a:ext>
            </a:extLst>
          </p:cNvPr>
          <p:cNvSpPr>
            <a:spLocks noGrp="1"/>
          </p:cNvSpPr>
          <p:nvPr>
            <p:ph type="title"/>
          </p:nvPr>
        </p:nvSpPr>
        <p:spPr/>
        <p:txBody>
          <a:bodyPr/>
          <a:lstStyle/>
          <a:p>
            <a:r>
              <a:rPr lang="de-DE" dirty="0"/>
              <a:t>Strompreiszonen und Effekte</a:t>
            </a:r>
            <a:br>
              <a:rPr lang="de-DE" dirty="0"/>
            </a:br>
            <a:r>
              <a:rPr lang="de-DE" dirty="0"/>
              <a:t>Beispiel Italien</a:t>
            </a:r>
          </a:p>
        </p:txBody>
      </p:sp>
      <p:sp>
        <p:nvSpPr>
          <p:cNvPr id="4" name="Foliennummernplatzhalter 3">
            <a:extLst>
              <a:ext uri="{FF2B5EF4-FFF2-40B4-BE49-F238E27FC236}">
                <a16:creationId xmlns:a16="http://schemas.microsoft.com/office/drawing/2014/main" id="{F0C701B1-68AC-4602-9E19-FD9256214E05}"/>
              </a:ext>
            </a:extLst>
          </p:cNvPr>
          <p:cNvSpPr>
            <a:spLocks noGrp="1"/>
          </p:cNvSpPr>
          <p:nvPr>
            <p:ph type="sldNum" sz="quarter" idx="10"/>
          </p:nvPr>
        </p:nvSpPr>
        <p:spPr/>
        <p:txBody>
          <a:bodyPr/>
          <a:lstStyle/>
          <a:p>
            <a:fld id="{C4BF2C46-AC72-42DC-A99B-2F1F14DAC966}" type="slidenum">
              <a:rPr lang="de-DE" smtClean="0"/>
              <a:pPr/>
              <a:t>6</a:t>
            </a:fld>
            <a:endParaRPr lang="de-DE"/>
          </a:p>
        </p:txBody>
      </p:sp>
      <p:sp>
        <p:nvSpPr>
          <p:cNvPr id="5" name="Rechteck 4">
            <a:extLst>
              <a:ext uri="{FF2B5EF4-FFF2-40B4-BE49-F238E27FC236}">
                <a16:creationId xmlns:a16="http://schemas.microsoft.com/office/drawing/2014/main" id="{73DC3198-BDCA-6B8B-9EC1-DD45909A45ED}"/>
              </a:ext>
            </a:extLst>
          </p:cNvPr>
          <p:cNvSpPr/>
          <p:nvPr/>
        </p:nvSpPr>
        <p:spPr>
          <a:xfrm>
            <a:off x="859747" y="1433298"/>
            <a:ext cx="10472505" cy="365125"/>
          </a:xfrm>
          <a:prstGeom prst="rect">
            <a:avLst/>
          </a:prstGeom>
          <a:solidFill>
            <a:srgbClr val="02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Nachfolgende Analyse basiert auf den Jahren 2021 und 2022 in Italien.</a:t>
            </a:r>
          </a:p>
        </p:txBody>
      </p:sp>
      <p:pic>
        <p:nvPicPr>
          <p:cNvPr id="7" name="Grafik 6">
            <a:extLst>
              <a:ext uri="{FF2B5EF4-FFF2-40B4-BE49-F238E27FC236}">
                <a16:creationId xmlns:a16="http://schemas.microsoft.com/office/drawing/2014/main" id="{650FB5BB-BE0A-E004-EC93-C3DF36886C80}"/>
              </a:ext>
            </a:extLst>
          </p:cNvPr>
          <p:cNvPicPr>
            <a:picLocks noChangeAspect="1"/>
          </p:cNvPicPr>
          <p:nvPr/>
        </p:nvPicPr>
        <p:blipFill>
          <a:blip r:embed="rId2"/>
          <a:stretch>
            <a:fillRect/>
          </a:stretch>
        </p:blipFill>
        <p:spPr>
          <a:xfrm>
            <a:off x="4656565" y="2046870"/>
            <a:ext cx="2142521" cy="2554545"/>
          </a:xfrm>
          <a:prstGeom prst="rect">
            <a:avLst/>
          </a:prstGeom>
        </p:spPr>
      </p:pic>
      <p:sp>
        <p:nvSpPr>
          <p:cNvPr id="8" name="Textfeld 7">
            <a:extLst>
              <a:ext uri="{FF2B5EF4-FFF2-40B4-BE49-F238E27FC236}">
                <a16:creationId xmlns:a16="http://schemas.microsoft.com/office/drawing/2014/main" id="{B17CDCA7-8CAE-0F92-5DB3-3FFFF14A6EE3}"/>
              </a:ext>
            </a:extLst>
          </p:cNvPr>
          <p:cNvSpPr txBox="1"/>
          <p:nvPr/>
        </p:nvSpPr>
        <p:spPr>
          <a:xfrm>
            <a:off x="859747" y="2022666"/>
            <a:ext cx="3274931" cy="2554545"/>
          </a:xfrm>
          <a:prstGeom prst="rect">
            <a:avLst/>
          </a:prstGeom>
          <a:noFill/>
        </p:spPr>
        <p:txBody>
          <a:bodyPr wrap="square" rtlCol="0">
            <a:spAutoFit/>
          </a:bodyPr>
          <a:lstStyle/>
          <a:p>
            <a:pPr>
              <a:spcBef>
                <a:spcPts val="600"/>
              </a:spcBef>
            </a:pPr>
            <a:r>
              <a:rPr lang="de-DE" sz="1400" b="1" dirty="0"/>
              <a:t>Beispiel Italien</a:t>
            </a:r>
          </a:p>
          <a:p>
            <a:pPr marL="285750" indent="-285750">
              <a:spcBef>
                <a:spcPts val="600"/>
              </a:spcBef>
              <a:buFont typeface="Arial" panose="020B0604020202020204" pitchFamily="34" charset="0"/>
              <a:buChar char="•"/>
            </a:pPr>
            <a:r>
              <a:rPr lang="de-DE" sz="1400" dirty="0"/>
              <a:t>In Italien gibt es 6 Strompreiszonen</a:t>
            </a:r>
          </a:p>
          <a:p>
            <a:pPr marL="285750" indent="-285750">
              <a:spcBef>
                <a:spcPts val="600"/>
              </a:spcBef>
              <a:buFont typeface="Arial" panose="020B0604020202020204" pitchFamily="34" charset="0"/>
              <a:buChar char="•"/>
            </a:pPr>
            <a:r>
              <a:rPr lang="de-DE" sz="1400" dirty="0"/>
              <a:t>Jede Strompreiszone hat ihre eigenen Strompreise</a:t>
            </a:r>
          </a:p>
          <a:p>
            <a:pPr marL="742950" lvl="1" indent="-285750">
              <a:spcBef>
                <a:spcPts val="600"/>
              </a:spcBef>
              <a:buFont typeface="Arial" panose="020B0604020202020204" pitchFamily="34" charset="0"/>
              <a:buChar char="•"/>
            </a:pPr>
            <a:r>
              <a:rPr lang="de-DE" sz="1400" dirty="0"/>
              <a:t>Aber die Endverbraucher zahlen wiederum nur ein einheitlichen (PUN) </a:t>
            </a:r>
          </a:p>
          <a:p>
            <a:pPr marL="742950" lvl="1" indent="-285750">
              <a:spcBef>
                <a:spcPts val="600"/>
              </a:spcBef>
              <a:buFont typeface="Arial" panose="020B0604020202020204" pitchFamily="34" charset="0"/>
              <a:buChar char="•"/>
            </a:pPr>
            <a:r>
              <a:rPr lang="de-DE" sz="1400" dirty="0"/>
              <a:t>Die Verkäufer bzw. die PSKW als Verbraucher zahlt den Preis der jeweiligen Zone</a:t>
            </a:r>
          </a:p>
        </p:txBody>
      </p:sp>
      <p:sp>
        <p:nvSpPr>
          <p:cNvPr id="3" name="Textfeld 2">
            <a:extLst>
              <a:ext uri="{FF2B5EF4-FFF2-40B4-BE49-F238E27FC236}">
                <a16:creationId xmlns:a16="http://schemas.microsoft.com/office/drawing/2014/main" id="{7B7BC80E-F0F9-B256-209A-08013E2B6251}"/>
              </a:ext>
            </a:extLst>
          </p:cNvPr>
          <p:cNvSpPr txBox="1"/>
          <p:nvPr/>
        </p:nvSpPr>
        <p:spPr>
          <a:xfrm>
            <a:off x="859747" y="4801454"/>
            <a:ext cx="6325076" cy="1246495"/>
          </a:xfrm>
          <a:prstGeom prst="rect">
            <a:avLst/>
          </a:prstGeom>
          <a:noFill/>
        </p:spPr>
        <p:txBody>
          <a:bodyPr wrap="square" rtlCol="0">
            <a:spAutoFit/>
          </a:bodyPr>
          <a:lstStyle/>
          <a:p>
            <a:pPr>
              <a:spcBef>
                <a:spcPts val="600"/>
              </a:spcBef>
            </a:pPr>
            <a:r>
              <a:rPr lang="de-DE" sz="1400" b="1" dirty="0"/>
              <a:t>PUN (</a:t>
            </a:r>
            <a:r>
              <a:rPr lang="de-DE" sz="1400" b="1" dirty="0" err="1"/>
              <a:t>P</a:t>
            </a:r>
            <a:r>
              <a:rPr lang="de-DE" sz="1400" dirty="0" err="1"/>
              <a:t>rezzo</a:t>
            </a:r>
            <a:r>
              <a:rPr lang="de-DE" sz="1400" dirty="0"/>
              <a:t> </a:t>
            </a:r>
            <a:r>
              <a:rPr lang="de-DE" sz="1400" b="1" dirty="0"/>
              <a:t>U</a:t>
            </a:r>
            <a:r>
              <a:rPr lang="de-DE" sz="1400" dirty="0"/>
              <a:t>nico </a:t>
            </a:r>
            <a:r>
              <a:rPr lang="de-DE" sz="1400" b="1" dirty="0" err="1"/>
              <a:t>N</a:t>
            </a:r>
            <a:r>
              <a:rPr lang="de-DE" sz="1400" dirty="0" err="1"/>
              <a:t>azionale</a:t>
            </a:r>
            <a:r>
              <a:rPr lang="de-DE" sz="1400" dirty="0"/>
              <a:t>)</a:t>
            </a:r>
            <a:endParaRPr lang="de-DE" sz="1400" b="1" dirty="0"/>
          </a:p>
          <a:p>
            <a:pPr marL="285750" indent="-285750">
              <a:spcBef>
                <a:spcPts val="600"/>
              </a:spcBef>
              <a:buFont typeface="Arial" panose="020B0604020202020204" pitchFamily="34" charset="0"/>
              <a:buChar char="•"/>
            </a:pPr>
            <a:r>
              <a:rPr lang="de-DE" sz="1400" dirty="0"/>
              <a:t>Der PUN ist damit der gesamtstaatlich ermittelte Durchschnittspreis der zonalen Verkaufspreise für Strom, der stündlich und täglich ermittelt wird. Dabei werden die zu verschiedenen Tageszeiten gebildeten Handelsmengen und Preise berücksichtigt.</a:t>
            </a:r>
          </a:p>
        </p:txBody>
      </p:sp>
      <p:sp>
        <p:nvSpPr>
          <p:cNvPr id="6" name="Textfeld 5">
            <a:extLst>
              <a:ext uri="{FF2B5EF4-FFF2-40B4-BE49-F238E27FC236}">
                <a16:creationId xmlns:a16="http://schemas.microsoft.com/office/drawing/2014/main" id="{463665E5-C2CA-13B7-8CB2-49BC47F8391A}"/>
              </a:ext>
            </a:extLst>
          </p:cNvPr>
          <p:cNvSpPr txBox="1"/>
          <p:nvPr/>
        </p:nvSpPr>
        <p:spPr>
          <a:xfrm>
            <a:off x="7184822" y="1946807"/>
            <a:ext cx="4147429" cy="3785652"/>
          </a:xfrm>
          <a:prstGeom prst="rect">
            <a:avLst/>
          </a:prstGeom>
          <a:noFill/>
        </p:spPr>
        <p:txBody>
          <a:bodyPr wrap="square" rtlCol="0">
            <a:spAutoFit/>
          </a:bodyPr>
          <a:lstStyle/>
          <a:p>
            <a:r>
              <a:rPr lang="de-DE" sz="1600" dirty="0"/>
              <a:t>Die </a:t>
            </a:r>
            <a:r>
              <a:rPr lang="de-DE" sz="1600" b="1" u="sng" dirty="0"/>
              <a:t>mittleren</a:t>
            </a:r>
            <a:r>
              <a:rPr lang="de-DE" sz="1600" dirty="0"/>
              <a:t> </a:t>
            </a:r>
            <a:r>
              <a:rPr lang="de-DE" sz="1600" b="1" dirty="0"/>
              <a:t>Jahresstrompreise</a:t>
            </a:r>
            <a:r>
              <a:rPr lang="de-DE" sz="1600" dirty="0"/>
              <a:t> in Italiens Strompreiszonen hatten in 2021 bzw. 2022 eine </a:t>
            </a:r>
            <a:r>
              <a:rPr lang="de-DE" sz="1600" b="1" dirty="0"/>
              <a:t>Differenz zwischen der teuersten und günstigsten Zone um 30% bzw. 40%.</a:t>
            </a:r>
          </a:p>
          <a:p>
            <a:endParaRPr lang="de-DE" sz="1600" dirty="0"/>
          </a:p>
          <a:p>
            <a:r>
              <a:rPr lang="de-DE" sz="1600" dirty="0"/>
              <a:t>Die Preise zwischen den Zonen waren:</a:t>
            </a:r>
          </a:p>
          <a:p>
            <a:pPr marL="285750" indent="-285750">
              <a:buFontTx/>
              <a:buChar char="-"/>
            </a:pPr>
            <a:r>
              <a:rPr lang="de-DE" sz="1600" dirty="0"/>
              <a:t>nur zu ca. 60% gleich</a:t>
            </a:r>
          </a:p>
          <a:p>
            <a:pPr marL="285750" indent="-285750">
              <a:buFontTx/>
              <a:buChar char="-"/>
            </a:pPr>
            <a:r>
              <a:rPr lang="de-DE" sz="1600" dirty="0"/>
              <a:t>In 27% der Zeit mit einer Differenz von bis zu 100 €/MWh. </a:t>
            </a:r>
          </a:p>
          <a:p>
            <a:pPr marL="285750" indent="-285750">
              <a:buFontTx/>
              <a:buChar char="-"/>
            </a:pPr>
            <a:r>
              <a:rPr lang="de-DE" sz="1600" dirty="0"/>
              <a:t>In 5% der Zeit mit einer Differenz von 100 bis 500 €/MWh.</a:t>
            </a:r>
          </a:p>
          <a:p>
            <a:pPr marL="285750" indent="-285750">
              <a:buFontTx/>
              <a:buChar char="-"/>
            </a:pPr>
            <a:r>
              <a:rPr lang="de-DE" sz="1600" dirty="0"/>
              <a:t>In 9% der Zeit mit einer Differenz von über 500 €/MWh.</a:t>
            </a:r>
          </a:p>
          <a:p>
            <a:pPr marL="742950" lvl="1" indent="-285750">
              <a:buFontTx/>
              <a:buChar char="-"/>
            </a:pPr>
            <a:r>
              <a:rPr lang="de-DE" sz="1600" dirty="0"/>
              <a:t>Im Extremfall über 1.700 €/MWh</a:t>
            </a:r>
          </a:p>
        </p:txBody>
      </p:sp>
    </p:spTree>
    <p:extLst>
      <p:ext uri="{BB962C8B-B14F-4D97-AF65-F5344CB8AC3E}">
        <p14:creationId xmlns:p14="http://schemas.microsoft.com/office/powerpoint/2010/main" val="1549683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DA87CD-168F-FC51-3314-A71E678B7EE1}"/>
              </a:ext>
            </a:extLst>
          </p:cNvPr>
          <p:cNvSpPr>
            <a:spLocks noGrp="1"/>
          </p:cNvSpPr>
          <p:nvPr>
            <p:ph type="title"/>
          </p:nvPr>
        </p:nvSpPr>
        <p:spPr/>
        <p:txBody>
          <a:bodyPr/>
          <a:lstStyle/>
          <a:p>
            <a:r>
              <a:rPr lang="de-DE" dirty="0"/>
              <a:t>10 grundsätzliche Fakten einer Verkleinerung der Strompreiszone Deutschlands</a:t>
            </a:r>
          </a:p>
        </p:txBody>
      </p:sp>
      <p:sp>
        <p:nvSpPr>
          <p:cNvPr id="3" name="Inhaltsplatzhalter 2">
            <a:extLst>
              <a:ext uri="{FF2B5EF4-FFF2-40B4-BE49-F238E27FC236}">
                <a16:creationId xmlns:a16="http://schemas.microsoft.com/office/drawing/2014/main" id="{7B28862D-9442-B781-9DE1-B654627C4A34}"/>
              </a:ext>
            </a:extLst>
          </p:cNvPr>
          <p:cNvSpPr>
            <a:spLocks noGrp="1"/>
          </p:cNvSpPr>
          <p:nvPr>
            <p:ph idx="1"/>
          </p:nvPr>
        </p:nvSpPr>
        <p:spPr>
          <a:xfrm>
            <a:off x="609601" y="1415258"/>
            <a:ext cx="11287124" cy="4781550"/>
          </a:xfrm>
        </p:spPr>
        <p:txBody>
          <a:bodyPr/>
          <a:lstStyle/>
          <a:p>
            <a:pPr>
              <a:buAutoNum type="arabicPeriod"/>
            </a:pPr>
            <a:r>
              <a:rPr lang="de-DE" sz="1500" dirty="0">
                <a:latin typeface="Arial" panose="020B0604020202020204" pitchFamily="34" charset="0"/>
                <a:cs typeface="Arial" panose="020B0604020202020204" pitchFamily="34" charset="0"/>
              </a:rPr>
              <a:t>In den einzelnen kleiner Strompreiszonen herrscht eine geringere Liquidität und somit stärkere Volatilität in den Strompreisen.</a:t>
            </a:r>
          </a:p>
          <a:p>
            <a:pPr>
              <a:buAutoNum type="arabicPeriod"/>
            </a:pPr>
            <a:r>
              <a:rPr lang="de-DE" sz="1500" dirty="0">
                <a:latin typeface="Arial" panose="020B0604020202020204" pitchFamily="34" charset="0"/>
                <a:cs typeface="Arial" panose="020B0604020202020204" pitchFamily="34" charset="0"/>
              </a:rPr>
              <a:t>Der „Merit-Order-Effekt“ wird deutlich stärker und somit auch die Marktwertverluste bzw. die Erhöhung der §51 EEG Mengen.</a:t>
            </a:r>
          </a:p>
          <a:p>
            <a:pPr>
              <a:buAutoNum type="arabicPeriod"/>
            </a:pPr>
            <a:r>
              <a:rPr lang="de-DE" sz="1500" b="1" dirty="0">
                <a:latin typeface="Arial" panose="020B0604020202020204" pitchFamily="34" charset="0"/>
                <a:cs typeface="Arial" panose="020B0604020202020204" pitchFamily="34" charset="0"/>
              </a:rPr>
              <a:t>Flexibilitäten entstehen nicht zeitgleich mit EE</a:t>
            </a:r>
            <a:r>
              <a:rPr lang="de-DE" sz="1500" dirty="0">
                <a:latin typeface="Arial" panose="020B0604020202020204" pitchFamily="34" charset="0"/>
                <a:cs typeface="Arial" panose="020B0604020202020204" pitchFamily="34" charset="0"/>
              </a:rPr>
              <a:t>. Somit kommt es zu weiteren negativen Effekten für die EE.</a:t>
            </a:r>
          </a:p>
          <a:p>
            <a:pPr>
              <a:buAutoNum type="arabicPeriod"/>
            </a:pPr>
            <a:r>
              <a:rPr lang="de-DE" sz="1500" b="1" dirty="0">
                <a:latin typeface="Arial" panose="020B0604020202020204" pitchFamily="34" charset="0"/>
                <a:cs typeface="Arial" panose="020B0604020202020204" pitchFamily="34" charset="0"/>
              </a:rPr>
              <a:t>Strompreiszonen ändern nichts an der Netzphysik</a:t>
            </a:r>
            <a:r>
              <a:rPr lang="de-DE" sz="1500" dirty="0">
                <a:latin typeface="Arial" panose="020B0604020202020204" pitchFamily="34" charset="0"/>
                <a:cs typeface="Arial" panose="020B0604020202020204" pitchFamily="34" charset="0"/>
              </a:rPr>
              <a:t>. Es existieren zwar keine </a:t>
            </a:r>
            <a:r>
              <a:rPr lang="de-DE" sz="1500" dirty="0" err="1">
                <a:latin typeface="Arial" panose="020B0604020202020204" pitchFamily="34" charset="0"/>
                <a:cs typeface="Arial" panose="020B0604020202020204" pitchFamily="34" charset="0"/>
              </a:rPr>
              <a:t>Redispatchmengen</a:t>
            </a:r>
            <a:r>
              <a:rPr lang="de-DE" sz="1500" dirty="0">
                <a:latin typeface="Arial" panose="020B0604020202020204" pitchFamily="34" charset="0"/>
                <a:cs typeface="Arial" panose="020B0604020202020204" pitchFamily="34" charset="0"/>
              </a:rPr>
              <a:t> mehr, doch werden die Anlagen im Norden dennoch abgeregelt (nun marktlich) und erhalten somit keine Entschädigung! </a:t>
            </a:r>
          </a:p>
          <a:p>
            <a:pPr>
              <a:buAutoNum type="arabicPeriod"/>
            </a:pPr>
            <a:r>
              <a:rPr lang="de-DE" sz="1500" dirty="0">
                <a:latin typeface="Arial" panose="020B0604020202020204" pitchFamily="34" charset="0"/>
                <a:cs typeface="Arial" panose="020B0604020202020204" pitchFamily="34" charset="0"/>
              </a:rPr>
              <a:t>Die marktlich abgeregelten Strommengen werden vermutlich größer als die eigentlichen </a:t>
            </a:r>
            <a:r>
              <a:rPr lang="de-DE" sz="1500" dirty="0" err="1">
                <a:latin typeface="Arial" panose="020B0604020202020204" pitchFamily="34" charset="0"/>
                <a:cs typeface="Arial" panose="020B0604020202020204" pitchFamily="34" charset="0"/>
              </a:rPr>
              <a:t>Redispatchmengen</a:t>
            </a:r>
            <a:r>
              <a:rPr lang="de-DE" sz="1500" dirty="0">
                <a:latin typeface="Arial" panose="020B0604020202020204" pitchFamily="34" charset="0"/>
                <a:cs typeface="Arial" panose="020B0604020202020204" pitchFamily="34" charset="0"/>
              </a:rPr>
              <a:t>, da EE bereits bei geringen negativen Strompreisen abregeln.</a:t>
            </a:r>
          </a:p>
          <a:p>
            <a:pPr>
              <a:buAutoNum type="arabicPeriod"/>
            </a:pPr>
            <a:r>
              <a:rPr lang="de-DE" sz="1500" dirty="0">
                <a:latin typeface="Arial" panose="020B0604020202020204" pitchFamily="34" charset="0"/>
                <a:cs typeface="Arial" panose="020B0604020202020204" pitchFamily="34" charset="0"/>
              </a:rPr>
              <a:t>Investoren, sowohl für EE als auch für Flexibilitäten, werden mit „Handbremse“ investieren, da ihre Investitionen jeweils entsprechend größeren negativen Impact auf die Strompreise haben.</a:t>
            </a:r>
          </a:p>
          <a:p>
            <a:pPr>
              <a:buAutoNum type="arabicPeriod"/>
            </a:pPr>
            <a:r>
              <a:rPr lang="de-DE" sz="1500" dirty="0">
                <a:latin typeface="Arial" panose="020B0604020202020204" pitchFamily="34" charset="0"/>
                <a:cs typeface="Arial" panose="020B0604020202020204" pitchFamily="34" charset="0"/>
              </a:rPr>
              <a:t>Terminmarktgeschäfte werden schwieriger, da nicht mehr der gleiche Basispreis (Spotpreis) für Verbraucher und Erzeuger. Dies wird vermutlich zu höheren Endverbraucherkosten führen, da Stromhändler diese Risiken einpreisen werden.</a:t>
            </a:r>
          </a:p>
          <a:p>
            <a:pPr>
              <a:buAutoNum type="arabicPeriod"/>
            </a:pPr>
            <a:r>
              <a:rPr lang="de-DE" sz="1500" dirty="0">
                <a:latin typeface="Arial" panose="020B0604020202020204" pitchFamily="34" charset="0"/>
                <a:cs typeface="Arial" panose="020B0604020202020204" pitchFamily="34" charset="0"/>
              </a:rPr>
              <a:t>Bisherige Redispatchkraftwerke werden in den Markt in Regionen mit hohem Verbrauch gesetzt und da preissetzend. Diese Mehrkosten für die Volkswirtschaft übersteigen die „Erlöse“ geringerer Strompreise in Regionen mit niedrigen Strompreisen, da in diesen wiederum der Verbrauch gering ist.</a:t>
            </a:r>
          </a:p>
          <a:p>
            <a:pPr>
              <a:buAutoNum type="arabicPeriod"/>
            </a:pPr>
            <a:r>
              <a:rPr lang="de-DE" sz="1500" dirty="0">
                <a:latin typeface="Arial" panose="020B0604020202020204" pitchFamily="34" charset="0"/>
                <a:cs typeface="Arial" panose="020B0604020202020204" pitchFamily="34" charset="0"/>
              </a:rPr>
              <a:t>In einigen Regionen rechnet sich Sektorenkopplung aber keine EE (Regionen mit viel EE) und in anderen Regionen (mit viel Verbrauch) umgekehrt. Die Energiewendeziele lassen sich so aber nicht erreichen.</a:t>
            </a:r>
          </a:p>
          <a:p>
            <a:pPr>
              <a:buAutoNum type="arabicPeriod"/>
            </a:pPr>
            <a:r>
              <a:rPr lang="de-DE" sz="1500" dirty="0">
                <a:latin typeface="Arial" panose="020B0604020202020204" pitchFamily="34" charset="0"/>
                <a:cs typeface="Arial" panose="020B0604020202020204" pitchFamily="34" charset="0"/>
              </a:rPr>
              <a:t>Es ist ein Trugschluss zu glauben, dass Industrie aus Bayern zum Norden abwandert, da sie dort auf einen ebenfalls stark volatilen Markt trifft und keine Planungssicherheit herrscht. </a:t>
            </a:r>
            <a:r>
              <a:rPr lang="de-DE" sz="1500" dirty="0">
                <a:latin typeface="Arial" panose="020B0604020202020204" pitchFamily="34" charset="0"/>
                <a:cs typeface="Arial" panose="020B0604020202020204" pitchFamily="34" charset="0"/>
                <a:sym typeface="Wingdings" panose="05000000000000000000" pitchFamily="2" charset="2"/>
              </a:rPr>
              <a:t> Industrie wird vermutlich abwandern.</a:t>
            </a:r>
            <a:endParaRPr lang="de-DE" sz="1500" dirty="0">
              <a:latin typeface="Arial" panose="020B0604020202020204" pitchFamily="34" charset="0"/>
              <a:cs typeface="Arial" panose="020B0604020202020204" pitchFamily="34" charset="0"/>
            </a:endParaRPr>
          </a:p>
          <a:p>
            <a:pPr>
              <a:buAutoNum type="arabicPeriod"/>
            </a:pPr>
            <a:endParaRPr lang="de-DE" sz="1500" dirty="0">
              <a:latin typeface="Arial" panose="020B0604020202020204" pitchFamily="34" charset="0"/>
              <a:cs typeface="Arial" panose="020B0604020202020204" pitchFamily="34" charset="0"/>
            </a:endParaRPr>
          </a:p>
          <a:p>
            <a:pPr>
              <a:buAutoNum type="arabicPeriod"/>
            </a:pPr>
            <a:endParaRPr lang="de-DE" sz="1500" dirty="0">
              <a:latin typeface="Arial" panose="020B0604020202020204" pitchFamily="34" charset="0"/>
              <a:cs typeface="Arial" panose="020B0604020202020204" pitchFamily="34" charset="0"/>
            </a:endParaRPr>
          </a:p>
          <a:p>
            <a:pPr>
              <a:buAutoNum type="arabicPeriod"/>
            </a:pPr>
            <a:endParaRPr lang="de-DE" sz="1500" dirty="0">
              <a:latin typeface="Arial" panose="020B0604020202020204" pitchFamily="34" charset="0"/>
              <a:cs typeface="Arial" panose="020B0604020202020204" pitchFamily="34" charset="0"/>
            </a:endParaRPr>
          </a:p>
        </p:txBody>
      </p:sp>
      <p:sp>
        <p:nvSpPr>
          <p:cNvPr id="4" name="Foliennummernplatzhalter 3">
            <a:extLst>
              <a:ext uri="{FF2B5EF4-FFF2-40B4-BE49-F238E27FC236}">
                <a16:creationId xmlns:a16="http://schemas.microsoft.com/office/drawing/2014/main" id="{DE465C24-7643-7E20-C8B1-9E9471F039B2}"/>
              </a:ext>
            </a:extLst>
          </p:cNvPr>
          <p:cNvSpPr>
            <a:spLocks noGrp="1"/>
          </p:cNvSpPr>
          <p:nvPr>
            <p:ph type="sldNum" sz="quarter" idx="10"/>
          </p:nvPr>
        </p:nvSpPr>
        <p:spPr/>
        <p:txBody>
          <a:bodyPr/>
          <a:lstStyle/>
          <a:p>
            <a:fld id="{C4BF2C46-AC72-42DC-A99B-2F1F14DAC966}" type="slidenum">
              <a:rPr lang="de-DE" smtClean="0"/>
              <a:pPr/>
              <a:t>7</a:t>
            </a:fld>
            <a:endParaRPr lang="de-DE"/>
          </a:p>
        </p:txBody>
      </p:sp>
    </p:spTree>
    <p:extLst>
      <p:ext uri="{BB962C8B-B14F-4D97-AF65-F5344CB8AC3E}">
        <p14:creationId xmlns:p14="http://schemas.microsoft.com/office/powerpoint/2010/main" val="2962041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E0D1DE-E2A3-5E23-E335-67B1B5005D73}"/>
              </a:ext>
            </a:extLst>
          </p:cNvPr>
          <p:cNvSpPr>
            <a:spLocks noGrp="1"/>
          </p:cNvSpPr>
          <p:nvPr>
            <p:ph type="title"/>
          </p:nvPr>
        </p:nvSpPr>
        <p:spPr/>
        <p:txBody>
          <a:bodyPr/>
          <a:lstStyle/>
          <a:p>
            <a:r>
              <a:rPr lang="de-DE" dirty="0"/>
              <a:t>Strompreiszonen ändern erst einmal nichts an der Physik</a:t>
            </a:r>
          </a:p>
        </p:txBody>
      </p:sp>
      <p:sp>
        <p:nvSpPr>
          <p:cNvPr id="4" name="Foliennummernplatzhalter 3">
            <a:extLst>
              <a:ext uri="{FF2B5EF4-FFF2-40B4-BE49-F238E27FC236}">
                <a16:creationId xmlns:a16="http://schemas.microsoft.com/office/drawing/2014/main" id="{CE4E7870-E13F-5F3A-E32E-FA49285F8895}"/>
              </a:ext>
            </a:extLst>
          </p:cNvPr>
          <p:cNvSpPr>
            <a:spLocks noGrp="1"/>
          </p:cNvSpPr>
          <p:nvPr>
            <p:ph type="sldNum" sz="quarter" idx="10"/>
          </p:nvPr>
        </p:nvSpPr>
        <p:spPr/>
        <p:txBody>
          <a:bodyPr/>
          <a:lstStyle/>
          <a:p>
            <a:fld id="{C4BF2C46-AC72-42DC-A99B-2F1F14DAC966}" type="slidenum">
              <a:rPr lang="de-DE" smtClean="0"/>
              <a:pPr/>
              <a:t>8</a:t>
            </a:fld>
            <a:endParaRPr lang="de-DE"/>
          </a:p>
        </p:txBody>
      </p:sp>
      <p:sp>
        <p:nvSpPr>
          <p:cNvPr id="5" name="Rechteck 4">
            <a:extLst>
              <a:ext uri="{FF2B5EF4-FFF2-40B4-BE49-F238E27FC236}">
                <a16:creationId xmlns:a16="http://schemas.microsoft.com/office/drawing/2014/main" id="{54F6671D-785A-369C-9F8D-B361BDA49B37}"/>
              </a:ext>
            </a:extLst>
          </p:cNvPr>
          <p:cNvSpPr/>
          <p:nvPr/>
        </p:nvSpPr>
        <p:spPr>
          <a:xfrm>
            <a:off x="859747" y="1433298"/>
            <a:ext cx="4270603" cy="365125"/>
          </a:xfrm>
          <a:prstGeom prst="rect">
            <a:avLst/>
          </a:prstGeom>
          <a:solidFill>
            <a:srgbClr val="02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Einheitsstrompreiszone</a:t>
            </a:r>
          </a:p>
        </p:txBody>
      </p:sp>
      <p:sp>
        <p:nvSpPr>
          <p:cNvPr id="6" name="Rechteck 5">
            <a:extLst>
              <a:ext uri="{FF2B5EF4-FFF2-40B4-BE49-F238E27FC236}">
                <a16:creationId xmlns:a16="http://schemas.microsoft.com/office/drawing/2014/main" id="{48608002-9169-D4D8-135A-6F566126430B}"/>
              </a:ext>
            </a:extLst>
          </p:cNvPr>
          <p:cNvSpPr/>
          <p:nvPr/>
        </p:nvSpPr>
        <p:spPr>
          <a:xfrm>
            <a:off x="6602298" y="1433297"/>
            <a:ext cx="4270603" cy="365125"/>
          </a:xfrm>
          <a:prstGeom prst="rect">
            <a:avLst/>
          </a:prstGeom>
          <a:solidFill>
            <a:srgbClr val="02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Mehrere Strompreiszonen</a:t>
            </a:r>
          </a:p>
        </p:txBody>
      </p:sp>
      <p:pic>
        <p:nvPicPr>
          <p:cNvPr id="8" name="Grafik 7">
            <a:extLst>
              <a:ext uri="{FF2B5EF4-FFF2-40B4-BE49-F238E27FC236}">
                <a16:creationId xmlns:a16="http://schemas.microsoft.com/office/drawing/2014/main" id="{1CCEC31B-C49C-4977-264D-FDFB651FC4D9}"/>
              </a:ext>
            </a:extLst>
          </p:cNvPr>
          <p:cNvPicPr>
            <a:picLocks noChangeAspect="1"/>
          </p:cNvPicPr>
          <p:nvPr/>
        </p:nvPicPr>
        <p:blipFill>
          <a:blip r:embed="rId2"/>
          <a:stretch>
            <a:fillRect/>
          </a:stretch>
        </p:blipFill>
        <p:spPr>
          <a:xfrm>
            <a:off x="1691569" y="2079653"/>
            <a:ext cx="2242318" cy="3042606"/>
          </a:xfrm>
          <a:prstGeom prst="rect">
            <a:avLst/>
          </a:prstGeom>
        </p:spPr>
      </p:pic>
      <p:pic>
        <p:nvPicPr>
          <p:cNvPr id="9" name="Picture 269" descr="242199_LB_00_FB_EPS">
            <a:extLst>
              <a:ext uri="{FF2B5EF4-FFF2-40B4-BE49-F238E27FC236}">
                <a16:creationId xmlns:a16="http://schemas.microsoft.com/office/drawing/2014/main" id="{14B3D41E-F64F-9391-1E8A-07B527F7E274}"/>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69388" y="1976008"/>
            <a:ext cx="180503" cy="420007"/>
          </a:xfrm>
          <a:prstGeom prst="rect">
            <a:avLst/>
          </a:prstGeom>
          <a:noFill/>
          <a:ln w="9525">
            <a:noFill/>
            <a:miter lim="800000"/>
            <a:headEnd/>
            <a:tailEnd/>
          </a:ln>
        </p:spPr>
      </p:pic>
      <p:pic>
        <p:nvPicPr>
          <p:cNvPr id="10" name="Picture 269" descr="242199_LB_00_FB_EPS">
            <a:extLst>
              <a:ext uri="{FF2B5EF4-FFF2-40B4-BE49-F238E27FC236}">
                <a16:creationId xmlns:a16="http://schemas.microsoft.com/office/drawing/2014/main" id="{ACA9CA44-3B65-9EC4-514C-82D7E6DF99F4}"/>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88885" y="1976781"/>
            <a:ext cx="180503" cy="420007"/>
          </a:xfrm>
          <a:prstGeom prst="rect">
            <a:avLst/>
          </a:prstGeom>
          <a:noFill/>
          <a:ln w="9525">
            <a:noFill/>
            <a:miter lim="800000"/>
            <a:headEnd/>
            <a:tailEnd/>
          </a:ln>
        </p:spPr>
      </p:pic>
      <p:pic>
        <p:nvPicPr>
          <p:cNvPr id="11" name="Picture 269" descr="242199_LB_00_FB_EPS">
            <a:extLst>
              <a:ext uri="{FF2B5EF4-FFF2-40B4-BE49-F238E27FC236}">
                <a16:creationId xmlns:a16="http://schemas.microsoft.com/office/drawing/2014/main" id="{9759B3DF-A583-D5E2-4170-89F91D352577}"/>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22476" y="2104702"/>
            <a:ext cx="180503" cy="420007"/>
          </a:xfrm>
          <a:prstGeom prst="rect">
            <a:avLst/>
          </a:prstGeom>
          <a:noFill/>
          <a:ln w="9525">
            <a:noFill/>
            <a:miter lim="800000"/>
            <a:headEnd/>
            <a:tailEnd/>
          </a:ln>
        </p:spPr>
      </p:pic>
      <p:sp>
        <p:nvSpPr>
          <p:cNvPr id="12" name="Pfeil: nach unten 11">
            <a:extLst>
              <a:ext uri="{FF2B5EF4-FFF2-40B4-BE49-F238E27FC236}">
                <a16:creationId xmlns:a16="http://schemas.microsoft.com/office/drawing/2014/main" id="{ECC0BF01-A39B-8A9A-507B-D059D684FCD7}"/>
              </a:ext>
            </a:extLst>
          </p:cNvPr>
          <p:cNvSpPr/>
          <p:nvPr/>
        </p:nvSpPr>
        <p:spPr>
          <a:xfrm>
            <a:off x="2013719" y="2079653"/>
            <a:ext cx="148052" cy="316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BF103742-1E1A-F59C-D6EE-F655921E7D83}"/>
              </a:ext>
            </a:extLst>
          </p:cNvPr>
          <p:cNvSpPr txBox="1"/>
          <p:nvPr/>
        </p:nvSpPr>
        <p:spPr>
          <a:xfrm>
            <a:off x="859747" y="2007001"/>
            <a:ext cx="1100517" cy="461665"/>
          </a:xfrm>
          <a:prstGeom prst="rect">
            <a:avLst/>
          </a:prstGeom>
          <a:noFill/>
        </p:spPr>
        <p:txBody>
          <a:bodyPr wrap="square" rtlCol="0">
            <a:spAutoFit/>
          </a:bodyPr>
          <a:lstStyle/>
          <a:p>
            <a:r>
              <a:rPr lang="de-DE" sz="1200" dirty="0"/>
              <a:t>Abregelung Netzbetreiber</a:t>
            </a:r>
          </a:p>
        </p:txBody>
      </p:sp>
      <p:pic>
        <p:nvPicPr>
          <p:cNvPr id="15" name="Grafik 14">
            <a:extLst>
              <a:ext uri="{FF2B5EF4-FFF2-40B4-BE49-F238E27FC236}">
                <a16:creationId xmlns:a16="http://schemas.microsoft.com/office/drawing/2014/main" id="{DFAE16B5-B134-AA41-9F5B-818F1E155EC4}"/>
              </a:ext>
            </a:extLst>
          </p:cNvPr>
          <p:cNvPicPr>
            <a:picLocks noChangeAspect="1"/>
          </p:cNvPicPr>
          <p:nvPr/>
        </p:nvPicPr>
        <p:blipFill>
          <a:blip r:embed="rId4"/>
          <a:stretch>
            <a:fillRect/>
          </a:stretch>
        </p:blipFill>
        <p:spPr>
          <a:xfrm>
            <a:off x="7616440" y="2070319"/>
            <a:ext cx="2242318" cy="3051940"/>
          </a:xfrm>
          <a:prstGeom prst="rect">
            <a:avLst/>
          </a:prstGeom>
        </p:spPr>
      </p:pic>
      <p:sp>
        <p:nvSpPr>
          <p:cNvPr id="16" name="Textfeld 15">
            <a:extLst>
              <a:ext uri="{FF2B5EF4-FFF2-40B4-BE49-F238E27FC236}">
                <a16:creationId xmlns:a16="http://schemas.microsoft.com/office/drawing/2014/main" id="{AD7D87EB-DF66-754A-92AF-C3A54F3DFC5B}"/>
              </a:ext>
            </a:extLst>
          </p:cNvPr>
          <p:cNvSpPr txBox="1"/>
          <p:nvPr/>
        </p:nvSpPr>
        <p:spPr>
          <a:xfrm>
            <a:off x="634210" y="6497608"/>
            <a:ext cx="6525066" cy="261610"/>
          </a:xfrm>
          <a:prstGeom prst="rect">
            <a:avLst/>
          </a:prstGeom>
          <a:noFill/>
        </p:spPr>
        <p:txBody>
          <a:bodyPr wrap="square" rtlCol="0">
            <a:spAutoFit/>
          </a:bodyPr>
          <a:lstStyle/>
          <a:p>
            <a:r>
              <a:rPr lang="de-DE" sz="1100" dirty="0"/>
              <a:t>Bildquelle: www. wikimedia.org; www. mundomapa.com; Siemens Energy</a:t>
            </a:r>
          </a:p>
        </p:txBody>
      </p:sp>
      <p:pic>
        <p:nvPicPr>
          <p:cNvPr id="18" name="Grafik 17">
            <a:extLst>
              <a:ext uri="{FF2B5EF4-FFF2-40B4-BE49-F238E27FC236}">
                <a16:creationId xmlns:a16="http://schemas.microsoft.com/office/drawing/2014/main" id="{6B983EFB-F67E-5863-6DD8-38AA6B47F940}"/>
              </a:ext>
            </a:extLst>
          </p:cNvPr>
          <p:cNvPicPr>
            <a:picLocks noChangeAspect="1"/>
          </p:cNvPicPr>
          <p:nvPr/>
        </p:nvPicPr>
        <p:blipFill>
          <a:blip r:embed="rId5"/>
          <a:stretch>
            <a:fillRect/>
          </a:stretch>
        </p:blipFill>
        <p:spPr>
          <a:xfrm>
            <a:off x="3126264" y="4192915"/>
            <a:ext cx="770479" cy="437412"/>
          </a:xfrm>
          <a:prstGeom prst="rect">
            <a:avLst/>
          </a:prstGeom>
        </p:spPr>
      </p:pic>
      <p:sp>
        <p:nvSpPr>
          <p:cNvPr id="19" name="Pfeil: nach unten 18">
            <a:extLst>
              <a:ext uri="{FF2B5EF4-FFF2-40B4-BE49-F238E27FC236}">
                <a16:creationId xmlns:a16="http://schemas.microsoft.com/office/drawing/2014/main" id="{2E72C7C1-4AB6-41FC-AC69-D451D42594B5}"/>
              </a:ext>
            </a:extLst>
          </p:cNvPr>
          <p:cNvSpPr/>
          <p:nvPr/>
        </p:nvSpPr>
        <p:spPr>
          <a:xfrm rot="10800000">
            <a:off x="4027287" y="4253440"/>
            <a:ext cx="148052" cy="316362"/>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extLst>
              <a:ext uri="{FF2B5EF4-FFF2-40B4-BE49-F238E27FC236}">
                <a16:creationId xmlns:a16="http://schemas.microsoft.com/office/drawing/2014/main" id="{7F19E4C8-2F09-3D42-AB9E-E65E9F18725C}"/>
              </a:ext>
            </a:extLst>
          </p:cNvPr>
          <p:cNvSpPr txBox="1"/>
          <p:nvPr/>
        </p:nvSpPr>
        <p:spPr>
          <a:xfrm>
            <a:off x="4189788" y="4180789"/>
            <a:ext cx="1100517" cy="461665"/>
          </a:xfrm>
          <a:prstGeom prst="rect">
            <a:avLst/>
          </a:prstGeom>
          <a:noFill/>
        </p:spPr>
        <p:txBody>
          <a:bodyPr wrap="square" rtlCol="0">
            <a:spAutoFit/>
          </a:bodyPr>
          <a:lstStyle/>
          <a:p>
            <a:r>
              <a:rPr lang="de-DE" sz="1200" dirty="0"/>
              <a:t>Hochregeln Netzbetreiber</a:t>
            </a:r>
          </a:p>
        </p:txBody>
      </p:sp>
      <p:pic>
        <p:nvPicPr>
          <p:cNvPr id="21" name="Picture 269" descr="242199_LB_00_FB_EPS">
            <a:extLst>
              <a:ext uri="{FF2B5EF4-FFF2-40B4-BE49-F238E27FC236}">
                <a16:creationId xmlns:a16="http://schemas.microsoft.com/office/drawing/2014/main" id="{ED2BDB40-7878-46A7-1CB2-911A23575477}"/>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494260" y="2012501"/>
            <a:ext cx="180503" cy="420007"/>
          </a:xfrm>
          <a:prstGeom prst="rect">
            <a:avLst/>
          </a:prstGeom>
          <a:noFill/>
          <a:ln w="9525">
            <a:noFill/>
            <a:miter lim="800000"/>
            <a:headEnd/>
            <a:tailEnd/>
          </a:ln>
        </p:spPr>
      </p:pic>
      <p:pic>
        <p:nvPicPr>
          <p:cNvPr id="22" name="Picture 269" descr="242199_LB_00_FB_EPS">
            <a:extLst>
              <a:ext uri="{FF2B5EF4-FFF2-40B4-BE49-F238E27FC236}">
                <a16:creationId xmlns:a16="http://schemas.microsoft.com/office/drawing/2014/main" id="{9F702AE5-8F3A-1432-0D5D-853CA70CBD35}"/>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313757" y="2013274"/>
            <a:ext cx="180503" cy="420007"/>
          </a:xfrm>
          <a:prstGeom prst="rect">
            <a:avLst/>
          </a:prstGeom>
          <a:noFill/>
          <a:ln w="9525">
            <a:noFill/>
            <a:miter lim="800000"/>
            <a:headEnd/>
            <a:tailEnd/>
          </a:ln>
        </p:spPr>
      </p:pic>
      <p:pic>
        <p:nvPicPr>
          <p:cNvPr id="23" name="Picture 269" descr="242199_LB_00_FB_EPS">
            <a:extLst>
              <a:ext uri="{FF2B5EF4-FFF2-40B4-BE49-F238E27FC236}">
                <a16:creationId xmlns:a16="http://schemas.microsoft.com/office/drawing/2014/main" id="{A5751DE6-EC3F-4D78-E79D-87D406F9BA75}"/>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647348" y="2141195"/>
            <a:ext cx="180503" cy="420007"/>
          </a:xfrm>
          <a:prstGeom prst="rect">
            <a:avLst/>
          </a:prstGeom>
          <a:noFill/>
          <a:ln w="9525">
            <a:noFill/>
            <a:miter lim="800000"/>
            <a:headEnd/>
            <a:tailEnd/>
          </a:ln>
        </p:spPr>
      </p:pic>
      <p:sp>
        <p:nvSpPr>
          <p:cNvPr id="24" name="Pfeil: nach unten 23">
            <a:extLst>
              <a:ext uri="{FF2B5EF4-FFF2-40B4-BE49-F238E27FC236}">
                <a16:creationId xmlns:a16="http://schemas.microsoft.com/office/drawing/2014/main" id="{CBDF1304-7010-018E-D5E7-4C5B187EB15B}"/>
              </a:ext>
            </a:extLst>
          </p:cNvPr>
          <p:cNvSpPr/>
          <p:nvPr/>
        </p:nvSpPr>
        <p:spPr>
          <a:xfrm>
            <a:off x="7938591" y="2116146"/>
            <a:ext cx="148052" cy="316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71879CB8-DDB8-D53C-D993-BE7FE5206CC4}"/>
              </a:ext>
            </a:extLst>
          </p:cNvPr>
          <p:cNvSpPr txBox="1"/>
          <p:nvPr/>
        </p:nvSpPr>
        <p:spPr>
          <a:xfrm>
            <a:off x="6784619" y="2043494"/>
            <a:ext cx="1100517" cy="461665"/>
          </a:xfrm>
          <a:prstGeom prst="rect">
            <a:avLst/>
          </a:prstGeom>
          <a:noFill/>
        </p:spPr>
        <p:txBody>
          <a:bodyPr wrap="square" rtlCol="0">
            <a:spAutoFit/>
          </a:bodyPr>
          <a:lstStyle/>
          <a:p>
            <a:r>
              <a:rPr lang="de-DE" sz="1200" dirty="0"/>
              <a:t>Abregelung Markt</a:t>
            </a:r>
          </a:p>
        </p:txBody>
      </p:sp>
      <p:pic>
        <p:nvPicPr>
          <p:cNvPr id="26" name="Grafik 25">
            <a:extLst>
              <a:ext uri="{FF2B5EF4-FFF2-40B4-BE49-F238E27FC236}">
                <a16:creationId xmlns:a16="http://schemas.microsoft.com/office/drawing/2014/main" id="{91743DD1-722D-CA1C-F4E1-4F49DC3B9C98}"/>
              </a:ext>
            </a:extLst>
          </p:cNvPr>
          <p:cNvPicPr>
            <a:picLocks noChangeAspect="1"/>
          </p:cNvPicPr>
          <p:nvPr/>
        </p:nvPicPr>
        <p:blipFill>
          <a:blip r:embed="rId5"/>
          <a:stretch>
            <a:fillRect/>
          </a:stretch>
        </p:blipFill>
        <p:spPr>
          <a:xfrm>
            <a:off x="9153481" y="4351096"/>
            <a:ext cx="770479" cy="437412"/>
          </a:xfrm>
          <a:prstGeom prst="rect">
            <a:avLst/>
          </a:prstGeom>
        </p:spPr>
      </p:pic>
      <p:sp>
        <p:nvSpPr>
          <p:cNvPr id="27" name="Pfeil: nach unten 26">
            <a:extLst>
              <a:ext uri="{FF2B5EF4-FFF2-40B4-BE49-F238E27FC236}">
                <a16:creationId xmlns:a16="http://schemas.microsoft.com/office/drawing/2014/main" id="{5586A2FB-F68F-66F2-06AB-692CAA46F40F}"/>
              </a:ext>
            </a:extLst>
          </p:cNvPr>
          <p:cNvSpPr/>
          <p:nvPr/>
        </p:nvSpPr>
        <p:spPr>
          <a:xfrm rot="10800000">
            <a:off x="10054504" y="4411621"/>
            <a:ext cx="148052" cy="316362"/>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EFF9B7C3-DD4B-C754-A40F-635AD15543DF}"/>
              </a:ext>
            </a:extLst>
          </p:cNvPr>
          <p:cNvSpPr txBox="1"/>
          <p:nvPr/>
        </p:nvSpPr>
        <p:spPr>
          <a:xfrm>
            <a:off x="10217005" y="4338970"/>
            <a:ext cx="1100517" cy="461665"/>
          </a:xfrm>
          <a:prstGeom prst="rect">
            <a:avLst/>
          </a:prstGeom>
          <a:noFill/>
        </p:spPr>
        <p:txBody>
          <a:bodyPr wrap="square" rtlCol="0">
            <a:spAutoFit/>
          </a:bodyPr>
          <a:lstStyle/>
          <a:p>
            <a:r>
              <a:rPr lang="de-DE" sz="1200" dirty="0"/>
              <a:t>Hochregeln Markt</a:t>
            </a:r>
          </a:p>
        </p:txBody>
      </p:sp>
      <p:sp>
        <p:nvSpPr>
          <p:cNvPr id="29" name="Rechteck 28">
            <a:extLst>
              <a:ext uri="{FF2B5EF4-FFF2-40B4-BE49-F238E27FC236}">
                <a16:creationId xmlns:a16="http://schemas.microsoft.com/office/drawing/2014/main" id="{BFE798EA-24BC-653E-EC61-8ACD707F7806}"/>
              </a:ext>
            </a:extLst>
          </p:cNvPr>
          <p:cNvSpPr/>
          <p:nvPr/>
        </p:nvSpPr>
        <p:spPr>
          <a:xfrm>
            <a:off x="634210" y="5357306"/>
            <a:ext cx="10265817" cy="327026"/>
          </a:xfrm>
          <a:prstGeom prst="rect">
            <a:avLst/>
          </a:prstGeom>
          <a:solidFill>
            <a:srgbClr val="02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Auch bei mehreren Strompreiszonen werden mindestens die gleichen Strommengen </a:t>
            </a:r>
            <a:r>
              <a:rPr lang="de-DE" b="1"/>
              <a:t>geregelt.</a:t>
            </a:r>
            <a:endParaRPr lang="de-DE" b="1" dirty="0"/>
          </a:p>
        </p:txBody>
      </p:sp>
      <p:sp>
        <p:nvSpPr>
          <p:cNvPr id="31" name="Rechteck 30">
            <a:extLst>
              <a:ext uri="{FF2B5EF4-FFF2-40B4-BE49-F238E27FC236}">
                <a16:creationId xmlns:a16="http://schemas.microsoft.com/office/drawing/2014/main" id="{B3B49E57-D5A0-740D-E8A3-C01F5670F9B4}"/>
              </a:ext>
            </a:extLst>
          </p:cNvPr>
          <p:cNvSpPr/>
          <p:nvPr/>
        </p:nvSpPr>
        <p:spPr>
          <a:xfrm>
            <a:off x="2569388" y="5756566"/>
            <a:ext cx="8330639" cy="327026"/>
          </a:xfrm>
          <a:prstGeom prst="rect">
            <a:avLst/>
          </a:prstGeom>
          <a:solidFill>
            <a:srgbClr val="02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EE erhalten keine Entschädigung mehr für die Abregelung, da marktlich geschehen.</a:t>
            </a:r>
          </a:p>
        </p:txBody>
      </p:sp>
      <p:sp>
        <p:nvSpPr>
          <p:cNvPr id="32" name="Rechteck 31">
            <a:extLst>
              <a:ext uri="{FF2B5EF4-FFF2-40B4-BE49-F238E27FC236}">
                <a16:creationId xmlns:a16="http://schemas.microsoft.com/office/drawing/2014/main" id="{729C408C-9AC8-4BF7-1C60-39009760552B}"/>
              </a:ext>
            </a:extLst>
          </p:cNvPr>
          <p:cNvSpPr/>
          <p:nvPr/>
        </p:nvSpPr>
        <p:spPr>
          <a:xfrm>
            <a:off x="2569388" y="6170582"/>
            <a:ext cx="8330639" cy="327026"/>
          </a:xfrm>
          <a:prstGeom prst="rect">
            <a:avLst/>
          </a:prstGeom>
          <a:solidFill>
            <a:srgbClr val="02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Bisheriger Redispatch wirkt marktpreissetzend und führt zu höheren </a:t>
            </a:r>
            <a:r>
              <a:rPr lang="de-DE" b="1" dirty="0" err="1"/>
              <a:t>volksw</a:t>
            </a:r>
            <a:r>
              <a:rPr lang="de-DE" b="1" dirty="0"/>
              <a:t>. Kosten.</a:t>
            </a:r>
          </a:p>
        </p:txBody>
      </p:sp>
      <p:sp>
        <p:nvSpPr>
          <p:cNvPr id="33" name="Pfeil: nach rechts 32">
            <a:extLst>
              <a:ext uri="{FF2B5EF4-FFF2-40B4-BE49-F238E27FC236}">
                <a16:creationId xmlns:a16="http://schemas.microsoft.com/office/drawing/2014/main" id="{1DACE92A-F011-1F68-6459-81EE0C826DE2}"/>
              </a:ext>
            </a:extLst>
          </p:cNvPr>
          <p:cNvSpPr/>
          <p:nvPr/>
        </p:nvSpPr>
        <p:spPr>
          <a:xfrm>
            <a:off x="1431496" y="5788574"/>
            <a:ext cx="730275" cy="261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Pfeil: nach rechts 33">
            <a:extLst>
              <a:ext uri="{FF2B5EF4-FFF2-40B4-BE49-F238E27FC236}">
                <a16:creationId xmlns:a16="http://schemas.microsoft.com/office/drawing/2014/main" id="{90885676-2B00-EFAD-D9FC-451BB678094D}"/>
              </a:ext>
            </a:extLst>
          </p:cNvPr>
          <p:cNvSpPr/>
          <p:nvPr/>
        </p:nvSpPr>
        <p:spPr>
          <a:xfrm>
            <a:off x="1431496" y="6202590"/>
            <a:ext cx="730275" cy="26161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4143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B01B3-0250-6E50-6036-4E341035320A}"/>
              </a:ext>
            </a:extLst>
          </p:cNvPr>
          <p:cNvSpPr>
            <a:spLocks noGrp="1"/>
          </p:cNvSpPr>
          <p:nvPr>
            <p:ph type="title"/>
          </p:nvPr>
        </p:nvSpPr>
        <p:spPr/>
        <p:txBody>
          <a:bodyPr/>
          <a:lstStyle/>
          <a:p>
            <a:r>
              <a:rPr lang="de-DE" dirty="0"/>
              <a:t>Flexibilitäten entstehen nachgelagert</a:t>
            </a:r>
            <a:br>
              <a:rPr lang="de-DE" dirty="0"/>
            </a:br>
            <a:r>
              <a:rPr lang="de-DE" dirty="0"/>
              <a:t>Effekte auf simulierte Daten</a:t>
            </a:r>
          </a:p>
        </p:txBody>
      </p:sp>
      <p:sp>
        <p:nvSpPr>
          <p:cNvPr id="4" name="Foliennummernplatzhalter 3">
            <a:extLst>
              <a:ext uri="{FF2B5EF4-FFF2-40B4-BE49-F238E27FC236}">
                <a16:creationId xmlns:a16="http://schemas.microsoft.com/office/drawing/2014/main" id="{DD9F9716-FB57-74BC-44B0-11858F594E19}"/>
              </a:ext>
            </a:extLst>
          </p:cNvPr>
          <p:cNvSpPr>
            <a:spLocks noGrp="1"/>
          </p:cNvSpPr>
          <p:nvPr>
            <p:ph type="sldNum" sz="quarter" idx="10"/>
          </p:nvPr>
        </p:nvSpPr>
        <p:spPr/>
        <p:txBody>
          <a:bodyPr/>
          <a:lstStyle/>
          <a:p>
            <a:fld id="{C4BF2C46-AC72-42DC-A99B-2F1F14DAC966}" type="slidenum">
              <a:rPr lang="de-DE" smtClean="0"/>
              <a:pPr/>
              <a:t>9</a:t>
            </a:fld>
            <a:endParaRPr lang="de-DE"/>
          </a:p>
        </p:txBody>
      </p:sp>
      <p:sp>
        <p:nvSpPr>
          <p:cNvPr id="5" name="Rechteck 4">
            <a:extLst>
              <a:ext uri="{FF2B5EF4-FFF2-40B4-BE49-F238E27FC236}">
                <a16:creationId xmlns:a16="http://schemas.microsoft.com/office/drawing/2014/main" id="{CA7E88C0-657E-1F9B-13B4-210E5270080C}"/>
              </a:ext>
            </a:extLst>
          </p:cNvPr>
          <p:cNvSpPr/>
          <p:nvPr/>
        </p:nvSpPr>
        <p:spPr>
          <a:xfrm>
            <a:off x="754242" y="1435642"/>
            <a:ext cx="10265817" cy="658117"/>
          </a:xfrm>
          <a:prstGeom prst="rect">
            <a:avLst/>
          </a:prstGeom>
          <a:solidFill>
            <a:srgbClr val="02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Zuerst müssen Strompreiseffekte (z.B. niedrig/negativ) über einen Zeitraum wirken bevor Investoren in Flexibilitäten zur Marktstabilisierung investieren. Der Aufbau dieser Flexibilitäten benötigt zusätzlich Zeit.</a:t>
            </a:r>
          </a:p>
        </p:txBody>
      </p:sp>
      <p:pic>
        <p:nvPicPr>
          <p:cNvPr id="6" name="Grafik 5">
            <a:extLst>
              <a:ext uri="{FF2B5EF4-FFF2-40B4-BE49-F238E27FC236}">
                <a16:creationId xmlns:a16="http://schemas.microsoft.com/office/drawing/2014/main" id="{FBB102E0-6490-3E84-D625-3E876558D2CB}"/>
              </a:ext>
            </a:extLst>
          </p:cNvPr>
          <p:cNvPicPr>
            <a:picLocks noChangeAspect="1"/>
          </p:cNvPicPr>
          <p:nvPr/>
        </p:nvPicPr>
        <p:blipFill>
          <a:blip r:embed="rId2"/>
          <a:stretch>
            <a:fillRect/>
          </a:stretch>
        </p:blipFill>
        <p:spPr>
          <a:xfrm>
            <a:off x="6026150" y="2159465"/>
            <a:ext cx="5353050" cy="3743325"/>
          </a:xfrm>
          <a:prstGeom prst="rect">
            <a:avLst/>
          </a:prstGeom>
        </p:spPr>
      </p:pic>
      <p:sp>
        <p:nvSpPr>
          <p:cNvPr id="7" name="Inhaltsplatzhalter 2">
            <a:extLst>
              <a:ext uri="{FF2B5EF4-FFF2-40B4-BE49-F238E27FC236}">
                <a16:creationId xmlns:a16="http://schemas.microsoft.com/office/drawing/2014/main" id="{D0F1B499-5DE0-F33F-9452-14EC70898F3E}"/>
              </a:ext>
            </a:extLst>
          </p:cNvPr>
          <p:cNvSpPr>
            <a:spLocks noGrp="1"/>
          </p:cNvSpPr>
          <p:nvPr>
            <p:ph idx="1"/>
          </p:nvPr>
        </p:nvSpPr>
        <p:spPr>
          <a:xfrm>
            <a:off x="488403" y="2273688"/>
            <a:ext cx="5726280" cy="3743325"/>
          </a:xfrm>
        </p:spPr>
        <p:txBody>
          <a:bodyPr/>
          <a:lstStyle/>
          <a:p>
            <a:pPr marL="0" indent="0" algn="l">
              <a:buNone/>
            </a:pPr>
            <a:r>
              <a:rPr lang="de-DE" sz="1600" b="1" dirty="0"/>
              <a:t>Hintergrund</a:t>
            </a:r>
          </a:p>
          <a:p>
            <a:pPr algn="l"/>
            <a:r>
              <a:rPr lang="de-DE" sz="1600" dirty="0"/>
              <a:t>Die in Simulationen ermittelten Flexibilitäten und Marktwerte sind unter optimalen Rahmen entstanden</a:t>
            </a:r>
          </a:p>
          <a:p>
            <a:pPr marL="0" indent="0" algn="l">
              <a:buNone/>
            </a:pPr>
            <a:r>
              <a:rPr lang="de-DE" sz="1600" b="1" dirty="0"/>
              <a:t>Ergebnis</a:t>
            </a:r>
          </a:p>
          <a:p>
            <a:pPr algn="l"/>
            <a:r>
              <a:rPr lang="de-DE" sz="1600" dirty="0"/>
              <a:t>Allein das Wetterjahr hat einen Einfluss von +/- 20% auf die erneuerbare Stromerzeugung</a:t>
            </a:r>
          </a:p>
          <a:p>
            <a:pPr lvl="1">
              <a:buFont typeface="Wingdings" panose="05000000000000000000" pitchFamily="2" charset="2"/>
              <a:buChar char="è"/>
            </a:pPr>
            <a:r>
              <a:rPr lang="de-DE" sz="1600" dirty="0"/>
              <a:t>Bei 15% weniger Flexibilität als das Optimum </a:t>
            </a:r>
            <a:r>
              <a:rPr lang="de-DE" sz="1600" b="1" dirty="0"/>
              <a:t>sinken die ermittelten Marktwerte der EE um ca. 20% </a:t>
            </a:r>
          </a:p>
          <a:p>
            <a:pPr marL="285750" lvl="1">
              <a:buFont typeface="Arial" panose="020B0604020202020204" pitchFamily="34" charset="0"/>
              <a:buChar char="•"/>
            </a:pPr>
            <a:r>
              <a:rPr lang="de-DE" sz="1600" dirty="0"/>
              <a:t>Kommt es zu einer Begrenzung der Flexibilität (z.B. 50 GW Elektrolyse) </a:t>
            </a:r>
            <a:r>
              <a:rPr lang="de-DE" sz="1600" b="1" dirty="0"/>
              <a:t>sinken die ermittelten Marktwerte um 35 bis 50% </a:t>
            </a:r>
          </a:p>
          <a:p>
            <a:pPr marL="0" lvl="1" indent="0">
              <a:buNone/>
            </a:pPr>
            <a:r>
              <a:rPr lang="de-DE" sz="1600" b="1" dirty="0"/>
              <a:t>Fazit</a:t>
            </a:r>
          </a:p>
          <a:p>
            <a:pPr marL="0" lvl="1" indent="0">
              <a:buNone/>
            </a:pPr>
            <a:r>
              <a:rPr lang="de-DE" sz="1600" b="1" dirty="0"/>
              <a:t>Bereits geringe Abweichungen von dem „optimalen Flexibilitäts- </a:t>
            </a:r>
            <a:r>
              <a:rPr lang="de-DE" sz="1600" b="1" dirty="0" err="1"/>
              <a:t>ausbaus</a:t>
            </a:r>
            <a:r>
              <a:rPr lang="de-DE" sz="1600" b="1" dirty="0"/>
              <a:t>“ führen zu massiven Verschlechterungen für die EE. </a:t>
            </a:r>
          </a:p>
        </p:txBody>
      </p:sp>
      <p:sp>
        <p:nvSpPr>
          <p:cNvPr id="8" name="Rechteck 7">
            <a:extLst>
              <a:ext uri="{FF2B5EF4-FFF2-40B4-BE49-F238E27FC236}">
                <a16:creationId xmlns:a16="http://schemas.microsoft.com/office/drawing/2014/main" id="{EC5CA8F2-69E1-A741-0057-81AE32DA733D}"/>
              </a:ext>
            </a:extLst>
          </p:cNvPr>
          <p:cNvSpPr/>
          <p:nvPr/>
        </p:nvSpPr>
        <p:spPr>
          <a:xfrm>
            <a:off x="8166100" y="2959100"/>
            <a:ext cx="1511300" cy="2540000"/>
          </a:xfrm>
          <a:prstGeom prst="rect">
            <a:avLst/>
          </a:prstGeom>
          <a:noFill/>
          <a:ln w="349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D3253B95-0ACD-1FC9-9C5E-0274FAC0C208}"/>
              </a:ext>
            </a:extLst>
          </p:cNvPr>
          <p:cNvSpPr/>
          <p:nvPr/>
        </p:nvSpPr>
        <p:spPr>
          <a:xfrm>
            <a:off x="9867900" y="2959100"/>
            <a:ext cx="1511300" cy="2540000"/>
          </a:xfrm>
          <a:prstGeom prst="rect">
            <a:avLst/>
          </a:prstGeom>
          <a:noFill/>
          <a:ln w="349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F92445D9-3438-AAE1-DAB5-5E20B8D4507A}"/>
              </a:ext>
            </a:extLst>
          </p:cNvPr>
          <p:cNvSpPr txBox="1"/>
          <p:nvPr/>
        </p:nvSpPr>
        <p:spPr>
          <a:xfrm>
            <a:off x="6617970" y="2805211"/>
            <a:ext cx="1452880" cy="307777"/>
          </a:xfrm>
          <a:prstGeom prst="rect">
            <a:avLst/>
          </a:prstGeom>
          <a:solidFill>
            <a:schemeClr val="bg1"/>
          </a:solidFill>
        </p:spPr>
        <p:txBody>
          <a:bodyPr wrap="square" rtlCol="0">
            <a:spAutoFit/>
          </a:bodyPr>
          <a:lstStyle/>
          <a:p>
            <a:pPr algn="ctr"/>
            <a:r>
              <a:rPr lang="de-DE" sz="1400" b="1" dirty="0"/>
              <a:t>Optimum</a:t>
            </a:r>
          </a:p>
        </p:txBody>
      </p:sp>
      <p:sp>
        <p:nvSpPr>
          <p:cNvPr id="11" name="Textfeld 10">
            <a:extLst>
              <a:ext uri="{FF2B5EF4-FFF2-40B4-BE49-F238E27FC236}">
                <a16:creationId xmlns:a16="http://schemas.microsoft.com/office/drawing/2014/main" id="{F0EEE47A-9B1C-FFCD-538C-FC7D841DD80F}"/>
              </a:ext>
            </a:extLst>
          </p:cNvPr>
          <p:cNvSpPr txBox="1"/>
          <p:nvPr/>
        </p:nvSpPr>
        <p:spPr>
          <a:xfrm>
            <a:off x="6560277" y="5771985"/>
            <a:ext cx="5022123" cy="261610"/>
          </a:xfrm>
          <a:prstGeom prst="rect">
            <a:avLst/>
          </a:prstGeom>
          <a:noFill/>
        </p:spPr>
        <p:txBody>
          <a:bodyPr wrap="square" rtlCol="0">
            <a:spAutoFit/>
          </a:bodyPr>
          <a:lstStyle/>
          <a:p>
            <a:r>
              <a:rPr lang="de-DE" sz="1100" dirty="0"/>
              <a:t>Datenquelle: Basis Strommarktdesignstudie des BEE (Fraunhofer IEE, 2021)</a:t>
            </a:r>
          </a:p>
        </p:txBody>
      </p:sp>
      <p:sp>
        <p:nvSpPr>
          <p:cNvPr id="12" name="Rechteck 11">
            <a:extLst>
              <a:ext uri="{FF2B5EF4-FFF2-40B4-BE49-F238E27FC236}">
                <a16:creationId xmlns:a16="http://schemas.microsoft.com/office/drawing/2014/main" id="{25CE30A0-9847-412E-4633-C24C463AF0E5}"/>
              </a:ext>
            </a:extLst>
          </p:cNvPr>
          <p:cNvSpPr/>
          <p:nvPr/>
        </p:nvSpPr>
        <p:spPr>
          <a:xfrm>
            <a:off x="544853" y="6082719"/>
            <a:ext cx="10735444" cy="592411"/>
          </a:xfrm>
          <a:prstGeom prst="rect">
            <a:avLst/>
          </a:prstGeom>
          <a:solidFill>
            <a:srgbClr val="02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Strompreiszonen hemmen den Ausbau der Flexibilitäten aufgrund der Preisunsicherheit und den Effekten hierzu. Somit führen sie zu höheren Risiken der EE und begrenzen den EE Ausbau.</a:t>
            </a:r>
          </a:p>
        </p:txBody>
      </p:sp>
    </p:spTree>
    <p:extLst>
      <p:ext uri="{BB962C8B-B14F-4D97-AF65-F5344CB8AC3E}">
        <p14:creationId xmlns:p14="http://schemas.microsoft.com/office/powerpoint/2010/main" val="152107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theme/theme1.xml><?xml version="1.0" encoding="utf-8"?>
<a:theme xmlns:a="http://schemas.openxmlformats.org/drawingml/2006/main" name="20180212_Vorlage PowerPoint">
  <a:themeElements>
    <a:clrScheme name="Benutzerdefiniert 3">
      <a:dk1>
        <a:sysClr val="windowText" lastClr="000000"/>
      </a:dk1>
      <a:lt1>
        <a:srgbClr val="FFFFFF"/>
      </a:lt1>
      <a:dk2>
        <a:srgbClr val="03374C"/>
      </a:dk2>
      <a:lt2>
        <a:srgbClr val="F2F2F2"/>
      </a:lt2>
      <a:accent1>
        <a:srgbClr val="F9B327"/>
      </a:accent1>
      <a:accent2>
        <a:srgbClr val="BB3A21"/>
      </a:accent2>
      <a:accent3>
        <a:srgbClr val="5B7791"/>
      </a:accent3>
      <a:accent4>
        <a:srgbClr val="B1C1C9"/>
      </a:accent4>
      <a:accent5>
        <a:srgbClr val="4BACC6"/>
      </a:accent5>
      <a:accent6>
        <a:srgbClr val="007A57"/>
      </a:accent6>
      <a:hlink>
        <a:srgbClr val="0000FF"/>
      </a:hlink>
      <a:folHlink>
        <a:srgbClr val="01364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912_BEE-Vorlage.potx" id="{1989ABFD-B60E-4805-BB61-1E5DB31D11AE}" vid="{4914E29B-FFC4-418F-95F8-3673788DAC22}"/>
    </a:ext>
  </a:extLst>
</a:theme>
</file>

<file path=ppt/theme/theme2.xml><?xml version="1.0" encoding="utf-8"?>
<a:theme xmlns:a="http://schemas.openxmlformats.org/drawingml/2006/main" name="Schlussfolie">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Calibri"/>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912_BEE-Vorlage.potx" id="{1989ABFD-B60E-4805-BB61-1E5DB31D11AE}" vid="{1153C287-0B37-4FDB-A902-750E0A82FCBC}"/>
    </a:ext>
  </a:extLst>
</a:theme>
</file>

<file path=ppt/theme/theme3.xml><?xml version="1.0" encoding="utf-8"?>
<a:theme xmlns:a="http://schemas.openxmlformats.org/drawingml/2006/main" name="Mitgliederlogos">
  <a:themeElements>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912_BEE-Vorlage.potx" id="{1989ABFD-B60E-4805-BB61-1E5DB31D11AE}" vid="{7FECFB20-0A02-4DF1-8145-915FC3613610}"/>
    </a:ext>
  </a:ext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07167895AC2EA4D9E522B607CDD1928" ma:contentTypeVersion="11" ma:contentTypeDescription="Create a new document." ma:contentTypeScope="" ma:versionID="4f972a0efb8adc1b2e16a5088d3145c5">
  <xsd:schema xmlns:xsd="http://www.w3.org/2001/XMLSchema" xmlns:xs="http://www.w3.org/2001/XMLSchema" xmlns:p="http://schemas.microsoft.com/office/2006/metadata/properties" xmlns:ns2="5e418285-9118-4ad1-8c02-53ccf75c4c7f" xmlns:ns3="f0b0afbf-99cf-4b7b-8a32-dc7943dc2215" targetNamespace="http://schemas.microsoft.com/office/2006/metadata/properties" ma:root="true" ma:fieldsID="7ac7b0fbf51628a9e899c85f629edffd" ns2:_="" ns3:_="">
    <xsd:import namespace="5e418285-9118-4ad1-8c02-53ccf75c4c7f"/>
    <xsd:import namespace="f0b0afbf-99cf-4b7b-8a32-dc7943dc221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418285-9118-4ad1-8c02-53ccf75c4c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b0afbf-99cf-4b7b-8a32-dc7943dc221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E96C94-6CAF-48B4-8B2C-E0D059B1ECA9}">
  <ds:schemaRefs>
    <ds:schemaRef ds:uri="5e418285-9118-4ad1-8c02-53ccf75c4c7f"/>
    <ds:schemaRef ds:uri="http://www.w3.org/XML/1998/namespace"/>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f0b0afbf-99cf-4b7b-8a32-dc7943dc2215"/>
    <ds:schemaRef ds:uri="http://purl.org/dc/dcmitype/"/>
    <ds:schemaRef ds:uri="http://purl.org/dc/terms/"/>
  </ds:schemaRefs>
</ds:datastoreItem>
</file>

<file path=customXml/itemProps2.xml><?xml version="1.0" encoding="utf-8"?>
<ds:datastoreItem xmlns:ds="http://schemas.openxmlformats.org/officeDocument/2006/customXml" ds:itemID="{44CE7447-81D1-48E8-A3A7-78FE6DF44A5F}">
  <ds:schemaRefs>
    <ds:schemaRef ds:uri="5e418285-9118-4ad1-8c02-53ccf75c4c7f"/>
    <ds:schemaRef ds:uri="f0b0afbf-99cf-4b7b-8a32-dc7943dc22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0688A73-9695-41C4-A9D5-D9722E90DA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201912_BEE-Vorlage</Template>
  <TotalTime>0</TotalTime>
  <Words>1077</Words>
  <Application>Microsoft Office PowerPoint</Application>
  <PresentationFormat>Breitbild</PresentationFormat>
  <Paragraphs>98</Paragraphs>
  <Slides>10</Slides>
  <Notes>0</Notes>
  <HiddenSlides>0</HiddenSlides>
  <MMClips>0</MMClips>
  <ScaleCrop>false</ScaleCrop>
  <HeadingPairs>
    <vt:vector size="6" baseType="variant">
      <vt:variant>
        <vt:lpstr>Verwendete Schriftarten</vt:lpstr>
      </vt:variant>
      <vt:variant>
        <vt:i4>3</vt:i4>
      </vt:variant>
      <vt:variant>
        <vt:lpstr>Design</vt:lpstr>
      </vt:variant>
      <vt:variant>
        <vt:i4>3</vt:i4>
      </vt:variant>
      <vt:variant>
        <vt:lpstr>Folientitel</vt:lpstr>
      </vt:variant>
      <vt:variant>
        <vt:i4>10</vt:i4>
      </vt:variant>
    </vt:vector>
  </HeadingPairs>
  <TitlesOfParts>
    <vt:vector size="16" baseType="lpstr">
      <vt:lpstr>Arial</vt:lpstr>
      <vt:lpstr>Calibri</vt:lpstr>
      <vt:lpstr>Wingdings</vt:lpstr>
      <vt:lpstr>20180212_Vorlage PowerPoint</vt:lpstr>
      <vt:lpstr>Schlussfolie</vt:lpstr>
      <vt:lpstr>Mitgliederlogos</vt:lpstr>
      <vt:lpstr> Strompreiszonen Effekte und Wirken auf die Energiewende  Dr. Matthias Stark Leiter Erneuerbare Energiesysteme Bundesverband Erneuerbare Energie e.V.</vt:lpstr>
      <vt:lpstr>Die Relevanz des Ausbaus Erneuerbarer Energien</vt:lpstr>
      <vt:lpstr>Betriebswirtschaftliche Grundlage Marktwerte und §51 EEG Entwicklung</vt:lpstr>
      <vt:lpstr>Erneuerbare Energien senken auch in der Energiekrise signifikant die Strompreise</vt:lpstr>
      <vt:lpstr>Strompreiszonen und mittlere Strompreise</vt:lpstr>
      <vt:lpstr>Strompreiszonen und Effekte Beispiel Italien</vt:lpstr>
      <vt:lpstr>10 grundsätzliche Fakten einer Verkleinerung der Strompreiszone Deutschlands</vt:lpstr>
      <vt:lpstr>Strompreiszonen ändern erst einmal nichts an der Physik</vt:lpstr>
      <vt:lpstr>Flexibilitäten entstehen nachgelagert Effekte auf simulierte Daten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Pressekonferenz: BEE-Vorschläge für ein nachhaltiges Corona-Konjunkturprogramm</dc:title>
  <dc:creator>Alina Uppenkamp</dc:creator>
  <cp:lastModifiedBy>Matthias Stark</cp:lastModifiedBy>
  <cp:revision>451</cp:revision>
  <cp:lastPrinted>2022-01-10T14:25:56Z</cp:lastPrinted>
  <dcterms:created xsi:type="dcterms:W3CDTF">2020-05-19T13:12:16Z</dcterms:created>
  <dcterms:modified xsi:type="dcterms:W3CDTF">2023-06-01T12:20:49Z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0x010100D07167895AC2EA4D9E522B607CDD1928</vt:lpwstr>
  </property>
</Properties>
</file>